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3175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C8C8C8"/>
              </a:solidFill>
              <a:prstDash val="solid"/>
              <a:miter lim="400000"/>
            </a:ln>
          </a:left>
          <a:right>
            <a:ln w="3175" cap="flat">
              <a:solidFill>
                <a:srgbClr val="C8C8C8"/>
              </a:solidFill>
              <a:prstDash val="solid"/>
              <a:miter lim="400000"/>
            </a:ln>
          </a:right>
          <a:top>
            <a:ln w="3175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5A5F5E"/>
              </a:solidFill>
              <a:prstDash val="solid"/>
              <a:miter lim="400000"/>
            </a:ln>
          </a:right>
          <a:top>
            <a:ln w="3175" cap="flat">
              <a:solidFill>
                <a:srgbClr val="C8C8C8"/>
              </a:solidFill>
              <a:prstDash val="solid"/>
              <a:miter lim="400000"/>
            </a:ln>
          </a:top>
          <a:bottom>
            <a:ln w="3175" cap="flat">
              <a:solidFill>
                <a:srgbClr val="C8C8C8"/>
              </a:solidFill>
              <a:prstDash val="solid"/>
              <a:miter lim="400000"/>
            </a:ln>
          </a:bottom>
          <a:insideH>
            <a:ln w="3175" cap="flat">
              <a:solidFill>
                <a:srgbClr val="C8C8C8"/>
              </a:solidFill>
              <a:prstDash val="solid"/>
              <a:miter lim="400000"/>
            </a:ln>
          </a:insideH>
          <a:insideV>
            <a:ln w="3175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C8C8C8"/>
              </a:solidFill>
              <a:prstDash val="solid"/>
              <a:miter lim="400000"/>
            </a:ln>
          </a:left>
          <a:right>
            <a:ln w="3175" cap="flat">
              <a:solidFill>
                <a:srgbClr val="C8C8C8"/>
              </a:solidFill>
              <a:prstDash val="solid"/>
              <a:miter lim="400000"/>
            </a:ln>
          </a:right>
          <a:top>
            <a:ln w="3175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C8C8C8"/>
              </a:solidFill>
              <a:prstDash val="solid"/>
              <a:miter lim="400000"/>
            </a:ln>
          </a:insideH>
          <a:insideV>
            <a:ln w="3175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C8C8C8"/>
              </a:solidFill>
              <a:prstDash val="solid"/>
              <a:miter lim="400000"/>
            </a:ln>
          </a:left>
          <a:right>
            <a:ln w="3175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5A5F5E"/>
              </a:solidFill>
              <a:prstDash val="solid"/>
              <a:miter lim="400000"/>
            </a:ln>
          </a:bottom>
          <a:insideH>
            <a:ln w="3175" cap="flat">
              <a:solidFill>
                <a:srgbClr val="C8C8C8"/>
              </a:solidFill>
              <a:prstDash val="solid"/>
              <a:miter lim="400000"/>
            </a:ln>
          </a:insideH>
          <a:insideV>
            <a:ln w="3175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ítulo y subtítul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3044824" y="3283743"/>
            <a:ext cx="6915152" cy="1821658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3044824" y="5098256"/>
            <a:ext cx="6915152" cy="728663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3559174" y="5334000"/>
            <a:ext cx="5886452" cy="41275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 Juan López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3559174" y="4375546"/>
            <a:ext cx="5886452" cy="55245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1pPr>
          </a:lstStyle>
          <a:p>
            <a:pPr/>
            <a:r>
              <a:t>“Escribir una cita aquí”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sz="half" idx="13"/>
          </p:nvPr>
        </p:nvSpPr>
        <p:spPr>
          <a:xfrm>
            <a:off x="2844799" y="2133599"/>
            <a:ext cx="7315202" cy="54864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 blanc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horizontal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sz="quarter" idx="13"/>
          </p:nvPr>
        </p:nvSpPr>
        <p:spPr>
          <a:xfrm>
            <a:off x="3602037" y="2426493"/>
            <a:ext cx="5843589" cy="32963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3559174" y="6019800"/>
            <a:ext cx="5886452" cy="721519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3559174" y="6741318"/>
            <a:ext cx="5886452" cy="635795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centro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3044824" y="3962399"/>
            <a:ext cx="6915152" cy="1821658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vertical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quarter" idx="13"/>
          </p:nvPr>
        </p:nvSpPr>
        <p:spPr>
          <a:xfrm>
            <a:off x="6616700" y="2476499"/>
            <a:ext cx="3014664" cy="43648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3044824" y="2705099"/>
            <a:ext cx="3314702" cy="2185989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3044824" y="4883943"/>
            <a:ext cx="3314702" cy="21859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arriba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3044824" y="2276474"/>
            <a:ext cx="6915152" cy="1371601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, viñetas y f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quarter" idx="13"/>
          </p:nvPr>
        </p:nvSpPr>
        <p:spPr>
          <a:xfrm>
            <a:off x="6709568" y="3698081"/>
            <a:ext cx="2971802" cy="347900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xfrm>
            <a:off x="3044824" y="2276474"/>
            <a:ext cx="6915152" cy="1371601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67" name="Shape 67"/>
          <p:cNvSpPr/>
          <p:nvPr>
            <p:ph type="body" sz="quarter" idx="1"/>
          </p:nvPr>
        </p:nvSpPr>
        <p:spPr>
          <a:xfrm>
            <a:off x="3044824" y="3669506"/>
            <a:ext cx="3314702" cy="3543301"/>
          </a:xfrm>
          <a:prstGeom prst="rect">
            <a:avLst/>
          </a:prstGeom>
        </p:spPr>
        <p:txBody>
          <a:bodyPr/>
          <a:lstStyle>
            <a:lvl1pPr marL="386347" indent="-386347">
              <a:lnSpc>
                <a:spcPct val="100000"/>
              </a:lnSpc>
              <a:spcBef>
                <a:spcPts val="3800"/>
              </a:spcBef>
              <a:defRPr sz="3400"/>
            </a:lvl1pPr>
            <a:lvl2pPr marL="818147" indent="-386347">
              <a:lnSpc>
                <a:spcPct val="100000"/>
              </a:lnSpc>
              <a:spcBef>
                <a:spcPts val="3800"/>
              </a:spcBef>
              <a:defRPr sz="3400"/>
            </a:lvl2pPr>
            <a:lvl3pPr marL="1249947" indent="-386347">
              <a:lnSpc>
                <a:spcPct val="100000"/>
              </a:lnSpc>
              <a:spcBef>
                <a:spcPts val="3800"/>
              </a:spcBef>
              <a:defRPr sz="3400"/>
            </a:lvl3pPr>
            <a:lvl4pPr marL="1681747" indent="-386347">
              <a:lnSpc>
                <a:spcPct val="100000"/>
              </a:lnSpc>
              <a:spcBef>
                <a:spcPts val="3800"/>
              </a:spcBef>
              <a:defRPr sz="3400"/>
            </a:lvl4pPr>
            <a:lvl5pPr marL="2113547" indent="-386347">
              <a:lnSpc>
                <a:spcPct val="100000"/>
              </a:lnSpc>
              <a:spcBef>
                <a:spcPts val="3800"/>
              </a:spcBef>
              <a:defRPr sz="3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ñeta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sz="half" idx="1"/>
          </p:nvPr>
        </p:nvSpPr>
        <p:spPr>
          <a:xfrm>
            <a:off x="3273424" y="2562224"/>
            <a:ext cx="6450808" cy="4622008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 foto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588125" y="4962525"/>
            <a:ext cx="3264695" cy="23717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593645" y="2419349"/>
            <a:ext cx="3264695" cy="23717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quarter" idx="15"/>
          </p:nvPr>
        </p:nvSpPr>
        <p:spPr>
          <a:xfrm>
            <a:off x="3144837" y="2419349"/>
            <a:ext cx="3267131" cy="4914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726578" y="787399"/>
            <a:ext cx="11551643" cy="13716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841821" y="2633265"/>
            <a:ext cx="11551643" cy="54088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75003" y="7348537"/>
            <a:ext cx="247651" cy="260351"/>
          </a:xfrm>
          <a:prstGeom prst="rect">
            <a:avLst/>
          </a:prstGeom>
          <a:ln w="3175">
            <a:miter lim="400000"/>
          </a:ln>
        </p:spPr>
        <p:txBody>
          <a:bodyPr wrap="none" lIns="28575" tIns="28575" rIns="28575" bIns="28575">
            <a:spAutoFit/>
          </a:bodyPr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75421" marR="0" indent="-475421" algn="l" defTabSz="584200" rtl="0" latinLnBrk="0">
        <a:lnSpc>
          <a:spcPct val="150000"/>
        </a:lnSpc>
        <a:spcBef>
          <a:spcPts val="4600"/>
        </a:spcBef>
        <a:spcAft>
          <a:spcPts val="0"/>
        </a:spcAft>
        <a:buClrTx/>
        <a:buSzPct val="82000"/>
        <a:buFontTx/>
        <a:buChar char="-"/>
        <a:tabLst/>
        <a:defRPr b="0" baseline="0" cap="none" i="0" spc="0" strike="noStrike" sz="4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996121" marR="0" indent="-475421" algn="l" defTabSz="584200" rtl="0" latinLnBrk="0">
        <a:lnSpc>
          <a:spcPct val="150000"/>
        </a:lnSpc>
        <a:spcBef>
          <a:spcPts val="4600"/>
        </a:spcBef>
        <a:spcAft>
          <a:spcPts val="0"/>
        </a:spcAft>
        <a:buClrTx/>
        <a:buSzPct val="82000"/>
        <a:buFontTx/>
        <a:buChar char="-"/>
        <a:tabLst/>
        <a:defRPr b="0" baseline="0" cap="none" i="0" spc="0" strike="noStrike" sz="4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516821" marR="0" indent="-475421" algn="l" defTabSz="584200" rtl="0" latinLnBrk="0">
        <a:lnSpc>
          <a:spcPct val="150000"/>
        </a:lnSpc>
        <a:spcBef>
          <a:spcPts val="4600"/>
        </a:spcBef>
        <a:spcAft>
          <a:spcPts val="0"/>
        </a:spcAft>
        <a:buClrTx/>
        <a:buSzPct val="82000"/>
        <a:buFontTx/>
        <a:buChar char="-"/>
        <a:tabLst/>
        <a:defRPr b="0" baseline="0" cap="none" i="0" spc="0" strike="noStrike" sz="4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037521" marR="0" indent="-475421" algn="l" defTabSz="584200" rtl="0" latinLnBrk="0">
        <a:lnSpc>
          <a:spcPct val="150000"/>
        </a:lnSpc>
        <a:spcBef>
          <a:spcPts val="4600"/>
        </a:spcBef>
        <a:spcAft>
          <a:spcPts val="0"/>
        </a:spcAft>
        <a:buClrTx/>
        <a:buSzPct val="82000"/>
        <a:buFontTx/>
        <a:buChar char="-"/>
        <a:tabLst/>
        <a:defRPr b="0" baseline="0" cap="none" i="0" spc="0" strike="noStrike" sz="4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558221" marR="0" indent="-475421" algn="l" defTabSz="584200" rtl="0" latinLnBrk="0">
        <a:lnSpc>
          <a:spcPct val="150000"/>
        </a:lnSpc>
        <a:spcBef>
          <a:spcPts val="4600"/>
        </a:spcBef>
        <a:spcAft>
          <a:spcPts val="0"/>
        </a:spcAft>
        <a:buClrTx/>
        <a:buSzPct val="82000"/>
        <a:buFontTx/>
        <a:buChar char="-"/>
        <a:tabLst/>
        <a:defRPr b="0" baseline="0" cap="none" i="0" spc="0" strike="noStrike" sz="4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078921" marR="0" indent="-475421" algn="l" defTabSz="584200" rtl="0" latinLnBrk="0">
        <a:lnSpc>
          <a:spcPct val="150000"/>
        </a:lnSpc>
        <a:spcBef>
          <a:spcPts val="4600"/>
        </a:spcBef>
        <a:spcAft>
          <a:spcPts val="0"/>
        </a:spcAft>
        <a:buClrTx/>
        <a:buSzPct val="82000"/>
        <a:buFontTx/>
        <a:buChar char="-"/>
        <a:tabLst/>
        <a:defRPr b="0" baseline="0" cap="none" i="0" spc="0" strike="noStrike" sz="4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599621" marR="0" indent="-475421" algn="l" defTabSz="584200" rtl="0" latinLnBrk="0">
        <a:lnSpc>
          <a:spcPct val="150000"/>
        </a:lnSpc>
        <a:spcBef>
          <a:spcPts val="4600"/>
        </a:spcBef>
        <a:spcAft>
          <a:spcPts val="0"/>
        </a:spcAft>
        <a:buClrTx/>
        <a:buSzPct val="82000"/>
        <a:buFontTx/>
        <a:buChar char="-"/>
        <a:tabLst/>
        <a:defRPr b="0" baseline="0" cap="none" i="0" spc="0" strike="noStrike" sz="4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120321" marR="0" indent="-475421" algn="l" defTabSz="584200" rtl="0" latinLnBrk="0">
        <a:lnSpc>
          <a:spcPct val="150000"/>
        </a:lnSpc>
        <a:spcBef>
          <a:spcPts val="4600"/>
        </a:spcBef>
        <a:spcAft>
          <a:spcPts val="0"/>
        </a:spcAft>
        <a:buClrTx/>
        <a:buSzPct val="82000"/>
        <a:buFontTx/>
        <a:buChar char="-"/>
        <a:tabLst/>
        <a:defRPr b="0" baseline="0" cap="none" i="0" spc="0" strike="noStrike" sz="4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4641021" marR="0" indent="-475421" algn="l" defTabSz="584200" rtl="0" latinLnBrk="0">
        <a:lnSpc>
          <a:spcPct val="150000"/>
        </a:lnSpc>
        <a:spcBef>
          <a:spcPts val="4600"/>
        </a:spcBef>
        <a:spcAft>
          <a:spcPts val="0"/>
        </a:spcAft>
        <a:buClrTx/>
        <a:buSzPct val="82000"/>
        <a:buFontTx/>
        <a:buChar char="-"/>
        <a:tabLst/>
        <a:defRPr b="0" baseline="0" cap="none" i="0" spc="0" strike="noStrike" sz="4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"/><Relationship Id="rId3" Type="http://schemas.openxmlformats.org/officeDocument/2006/relationships/image" Target="../media/image23.png"/><Relationship Id="rId4" Type="http://schemas.openxmlformats.org/officeDocument/2006/relationships/image" Target="../media/image10.png"/><Relationship Id="rId5" Type="http://schemas.openxmlformats.org/officeDocument/2006/relationships/hyperlink" Target="https://www.youtube.com/watch?v=M4ckNS3bu6k" TargetMode="Externa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4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w3.org/TR/css-flexbox-1/" TargetMode="External"/><Relationship Id="rId3" Type="http://schemas.openxmlformats.org/officeDocument/2006/relationships/hyperlink" Target="https://css-tricks.com/snippets/css/a-guide-to-flexbox/" TargetMode="External"/><Relationship Id="rId4" Type="http://schemas.openxmlformats.org/officeDocument/2006/relationships/hyperlink" Target="https://egghead.io/courses/flexbox-fundamentals" TargetMode="External"/><Relationship Id="rId5" Type="http://schemas.openxmlformats.org/officeDocument/2006/relationships/hyperlink" Target="https://codepen.io/marcosDLCS/pen/mRKwvq" TargetMode="External"/><Relationship Id="rId6" Type="http://schemas.openxmlformats.org/officeDocument/2006/relationships/hyperlink" Target="https://codepen.io/marcosDLCS/pen/apKLrM" TargetMode="Externa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w3.org/TR/css-grid-1/" TargetMode="External"/><Relationship Id="rId3" Type="http://schemas.openxmlformats.org/officeDocument/2006/relationships/hyperlink" Target="https://css-tricks.com/snippets/css/complete-guide-grid/" TargetMode="External"/><Relationship Id="rId4" Type="http://schemas.openxmlformats.org/officeDocument/2006/relationships/hyperlink" Target="https://developers.google.com/web/updates/2017/01/css-grid" TargetMode="External"/><Relationship Id="rId5" Type="http://schemas.openxmlformats.org/officeDocument/2006/relationships/hyperlink" Target="https://www.youtube.com/watch?v=gUqYlBOUz8M" TargetMode="External"/><Relationship Id="rId6" Type="http://schemas.openxmlformats.org/officeDocument/2006/relationships/hyperlink" Target="https://codepen.io/marcosDLCS/pen/vgoQoK" TargetMode="External"/><Relationship Id="rId7" Type="http://schemas.openxmlformats.org/officeDocument/2006/relationships/hyperlink" Target="https://codepen.io/marcosDLCS/pen/pRMQMZ" TargetMode="Externa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marcosDLCS/css-flexbox-grid-course" TargetMode="External"/><Relationship Id="rId3" Type="http://schemas.openxmlformats.org/officeDocument/2006/relationships/image" Target="../media/image6.tif"/><Relationship Id="rId4" Type="http://schemas.openxmlformats.org/officeDocument/2006/relationships/image" Target="../media/image39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hyperlink" Target="http://caniuse.com/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css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516" t="0" r="2516" b="0"/>
          <a:stretch>
            <a:fillRect/>
          </a:stretch>
        </p:blipFill>
        <p:spPr>
          <a:xfrm>
            <a:off x="658530" y="949593"/>
            <a:ext cx="11534208" cy="6506477"/>
          </a:xfrm>
          <a:prstGeom prst="rect">
            <a:avLst/>
          </a:prstGeom>
        </p:spPr>
      </p:pic>
      <p:sp>
        <p:nvSpPr>
          <p:cNvPr id="120" name="Shape 120"/>
          <p:cNvSpPr/>
          <p:nvPr>
            <p:ph type="title"/>
          </p:nvPr>
        </p:nvSpPr>
        <p:spPr>
          <a:xfrm>
            <a:off x="3559174" y="7756525"/>
            <a:ext cx="5886452" cy="721519"/>
          </a:xfrm>
          <a:prstGeom prst="rect">
            <a:avLst/>
          </a:prstGeom>
        </p:spPr>
        <p:txBody>
          <a:bodyPr/>
          <a:lstStyle>
            <a:lvl1pPr defTabSz="391414">
              <a:defRPr sz="4556"/>
            </a:lvl1pPr>
          </a:lstStyle>
          <a:p>
            <a:pPr/>
            <a:r>
              <a:t>CSS: FLEXBOX &amp; GRID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¿PUEDO USARLO?</a:t>
            </a:r>
          </a:p>
        </p:txBody>
      </p:sp>
      <p:sp>
        <p:nvSpPr>
          <p:cNvPr id="157" name="Shape 157"/>
          <p:cNvSpPr/>
          <p:nvPr>
            <p:ph type="body" sz="quarter" idx="1"/>
          </p:nvPr>
        </p:nvSpPr>
        <p:spPr>
          <a:xfrm>
            <a:off x="614908" y="2440533"/>
            <a:ext cx="11774984" cy="952036"/>
          </a:xfrm>
          <a:prstGeom prst="rect">
            <a:avLst/>
          </a:prstGeom>
        </p:spPr>
        <p:txBody>
          <a:bodyPr/>
          <a:lstStyle/>
          <a:p>
            <a:pPr/>
            <a:r>
              <a:t>Sí (con cuidado)</a:t>
            </a:r>
          </a:p>
        </p:txBody>
      </p:sp>
      <p:pic>
        <p:nvPicPr>
          <p:cNvPr id="158" name="Captura de pantalla 2017-02-20 a las 19.21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908" y="3551761"/>
            <a:ext cx="11774984" cy="2650078"/>
          </a:xfrm>
          <a:prstGeom prst="rect">
            <a:avLst/>
          </a:prstGeom>
          <a:ln w="3175">
            <a:miter lim="400000"/>
          </a:ln>
        </p:spPr>
      </p:pic>
      <p:pic>
        <p:nvPicPr>
          <p:cNvPr id="159" name="Captura de pantalla 2017-02-20 a las 19.22.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1360" y="6512023"/>
            <a:ext cx="9582080" cy="273678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8" grpId="2"/>
      <p:bldP build="whole" bldLvl="1" animBg="1" rev="0" advAuto="0" spid="157" grpId="1"/>
      <p:bldP build="whole" bldLvl="1" animBg="1" rev="0" advAuto="0" spid="159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xfrm>
            <a:off x="808434" y="787399"/>
            <a:ext cx="11387932" cy="1371602"/>
          </a:xfrm>
          <a:prstGeom prst="rect">
            <a:avLst/>
          </a:prstGeom>
        </p:spPr>
        <p:txBody>
          <a:bodyPr/>
          <a:lstStyle>
            <a:lvl1pPr defTabSz="514095">
              <a:defRPr sz="5984"/>
            </a:lvl1pPr>
          </a:lstStyle>
          <a:p>
            <a:pPr/>
            <a:r>
              <a:t>Algunos conceptos básicos</a:t>
            </a:r>
          </a:p>
        </p:txBody>
      </p:sp>
      <p:pic>
        <p:nvPicPr>
          <p:cNvPr id="162" name="Captura de pantalla 2017-02-20 a las 21.33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29973"/>
            <a:ext cx="13004800" cy="512865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xfrm>
            <a:off x="808434" y="787400"/>
            <a:ext cx="11387932" cy="1371601"/>
          </a:xfrm>
          <a:prstGeom prst="rect">
            <a:avLst/>
          </a:prstGeom>
        </p:spPr>
        <p:txBody>
          <a:bodyPr/>
          <a:lstStyle>
            <a:lvl1pPr defTabSz="514095">
              <a:defRPr sz="5984"/>
            </a:lvl1pPr>
          </a:lstStyle>
          <a:p>
            <a:pPr/>
            <a:r>
              <a:t>Algunos conceptos básicos</a:t>
            </a:r>
          </a:p>
        </p:txBody>
      </p:sp>
      <p:pic>
        <p:nvPicPr>
          <p:cNvPr id="165" name="Captura de pantalla 2017-02-20 a las 21.33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7045" y="2182215"/>
            <a:ext cx="10190710" cy="692175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xfrm>
            <a:off x="581223" y="787399"/>
            <a:ext cx="11674080" cy="1371602"/>
          </a:xfrm>
          <a:prstGeom prst="rect">
            <a:avLst/>
          </a:prstGeom>
        </p:spPr>
        <p:txBody>
          <a:bodyPr/>
          <a:lstStyle/>
          <a:p>
            <a:pPr defTabSz="578358">
              <a:defRPr sz="5544"/>
            </a:pPr>
            <a:r>
              <a:t>Propiedades para los padres</a:t>
            </a:r>
          </a:p>
          <a:p>
            <a:pPr defTabSz="578358">
              <a:defRPr i="1" sz="3564">
                <a:latin typeface="Gill Sans"/>
                <a:ea typeface="Gill Sans"/>
                <a:cs typeface="Gill Sans"/>
                <a:sym typeface="Gill Sans"/>
              </a:defRPr>
            </a:pPr>
            <a:r>
              <a:t>(flex container)</a:t>
            </a:r>
          </a:p>
        </p:txBody>
      </p:sp>
      <p:sp>
        <p:nvSpPr>
          <p:cNvPr id="168" name="Shape 168"/>
          <p:cNvSpPr/>
          <p:nvPr>
            <p:ph type="body" idx="1"/>
          </p:nvPr>
        </p:nvSpPr>
        <p:spPr>
          <a:xfrm>
            <a:off x="725288" y="2739677"/>
            <a:ext cx="11674080" cy="5695902"/>
          </a:xfrm>
          <a:prstGeom prst="rect">
            <a:avLst/>
          </a:prstGeom>
        </p:spPr>
        <p:txBody>
          <a:bodyPr/>
          <a:lstStyle/>
          <a:p>
            <a:pPr marL="476068" indent="-476068">
              <a:defRPr sz="320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display: </a:t>
            </a:r>
            <a:r>
              <a:t>define un contenedor flex</a:t>
            </a:r>
          </a:p>
          <a:p>
            <a:pPr marL="476068" indent="-476068">
              <a:defRPr sz="320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flex-direction:</a:t>
            </a:r>
            <a:r>
              <a:t> define la dirección que tomarán los elementos en el contenedor</a:t>
            </a:r>
          </a:p>
          <a:p>
            <a:pPr marL="476068" indent="-476068">
              <a:defRPr sz="320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flex-wrap:</a:t>
            </a:r>
            <a:r>
              <a:t> distribuye elementos en líneas sucesivas</a:t>
            </a:r>
          </a:p>
          <a:p>
            <a:pPr marL="476068" indent="-476068">
              <a:defRPr sz="320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flex-flow:</a:t>
            </a:r>
            <a:r>
              <a:t>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‘shorthand’</a:t>
            </a:r>
            <a:r>
              <a:t> para las 2 anteriores</a:t>
            </a:r>
          </a:p>
        </p:txBody>
      </p:sp>
      <p:pic>
        <p:nvPicPr>
          <p:cNvPr id="169" name="Captura de pantalla 2017-02-20 a las 19.39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06881" y="7017916"/>
            <a:ext cx="3307697" cy="1252916"/>
          </a:xfrm>
          <a:prstGeom prst="rect">
            <a:avLst/>
          </a:prstGeom>
          <a:ln w="3175">
            <a:miter lim="400000"/>
          </a:ln>
        </p:spPr>
      </p:pic>
      <p:pic>
        <p:nvPicPr>
          <p:cNvPr id="170" name="Captura de pantalla 2017-02-20 a las 19.39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27840" y="5059805"/>
            <a:ext cx="4161209" cy="105564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xfrm>
            <a:off x="792559" y="787399"/>
            <a:ext cx="11511708" cy="1371602"/>
          </a:xfrm>
          <a:prstGeom prst="rect">
            <a:avLst/>
          </a:prstGeom>
        </p:spPr>
        <p:txBody>
          <a:bodyPr/>
          <a:lstStyle/>
          <a:p>
            <a:pPr defTabSz="578358">
              <a:defRPr sz="5544"/>
            </a:pPr>
            <a:r>
              <a:t>Propiedades para los padres</a:t>
            </a:r>
          </a:p>
          <a:p>
            <a:pPr defTabSz="578358">
              <a:defRPr i="1" sz="3564">
                <a:latin typeface="Gill Sans"/>
                <a:ea typeface="Gill Sans"/>
                <a:cs typeface="Gill Sans"/>
                <a:sym typeface="Gill Sans"/>
              </a:defRPr>
            </a:pPr>
            <a:r>
              <a:t>(flex container)</a:t>
            </a:r>
          </a:p>
        </p:txBody>
      </p:sp>
      <p:sp>
        <p:nvSpPr>
          <p:cNvPr id="173" name="Shape 173"/>
          <p:cNvSpPr/>
          <p:nvPr>
            <p:ph type="body" sz="half" idx="1"/>
          </p:nvPr>
        </p:nvSpPr>
        <p:spPr>
          <a:xfrm>
            <a:off x="641449" y="2953742"/>
            <a:ext cx="11721903" cy="2991871"/>
          </a:xfrm>
          <a:prstGeom prst="rect">
            <a:avLst/>
          </a:prstGeom>
        </p:spPr>
        <p:txBody>
          <a:bodyPr/>
          <a:lstStyle/>
          <a:p>
            <a:pPr marL="404658" indent="-404658" defTabSz="496570">
              <a:lnSpc>
                <a:spcPct val="100000"/>
              </a:lnSpc>
              <a:spcBef>
                <a:spcPts val="3900"/>
              </a:spcBef>
              <a:defRPr sz="272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justify-content: </a:t>
            </a:r>
            <a:r>
              <a:t>define la manera de alinear elementos en el eje principal</a:t>
            </a:r>
          </a:p>
          <a:p>
            <a:pPr marL="404658" indent="-404658" defTabSz="496570">
              <a:lnSpc>
                <a:spcPct val="100000"/>
              </a:lnSpc>
              <a:spcBef>
                <a:spcPts val="3900"/>
              </a:spcBef>
              <a:defRPr sz="272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align-items:</a:t>
            </a:r>
            <a:r>
              <a:t> define la manera de alinear los elementos en el eje perpendicular y la línea actual</a:t>
            </a:r>
          </a:p>
          <a:p>
            <a:pPr marL="404658" indent="-404658" defTabSz="496570">
              <a:lnSpc>
                <a:spcPct val="100000"/>
              </a:lnSpc>
              <a:spcBef>
                <a:spcPts val="3900"/>
              </a:spcBef>
              <a:defRPr sz="272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align-content:</a:t>
            </a:r>
            <a:r>
              <a:t> define la manera de alinear los elementos de todo el contenedor en el eje perpendicular</a:t>
            </a:r>
          </a:p>
        </p:txBody>
      </p:sp>
      <p:pic>
        <p:nvPicPr>
          <p:cNvPr id="174" name="Captura de pantalla 2017-02-20 a las 19.42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506" y="6329127"/>
            <a:ext cx="2545511" cy="2841855"/>
          </a:xfrm>
          <a:prstGeom prst="rect">
            <a:avLst/>
          </a:prstGeom>
          <a:ln w="3175">
            <a:miter lim="400000"/>
          </a:ln>
        </p:spPr>
      </p:pic>
      <p:pic>
        <p:nvPicPr>
          <p:cNvPr id="175" name="Captura de pantalla 2017-02-20 a las 19.42.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25225" y="6329127"/>
            <a:ext cx="2409237" cy="2841855"/>
          </a:xfrm>
          <a:prstGeom prst="rect">
            <a:avLst/>
          </a:prstGeom>
          <a:ln w="3175">
            <a:miter lim="400000"/>
          </a:ln>
        </p:spPr>
      </p:pic>
      <p:pic>
        <p:nvPicPr>
          <p:cNvPr id="176" name="Captura de pantalla 2017-02-20 a las 19.43.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97312" y="6390375"/>
            <a:ext cx="2409237" cy="281077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  <p:pic>
        <p:nvPicPr>
          <p:cNvPr id="17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9624" y="3517900"/>
            <a:ext cx="8905552" cy="502732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xfrm>
            <a:off x="1036984" y="787399"/>
            <a:ext cx="10930832" cy="1371602"/>
          </a:xfrm>
          <a:prstGeom prst="rect">
            <a:avLst/>
          </a:prstGeom>
        </p:spPr>
        <p:txBody>
          <a:bodyPr/>
          <a:lstStyle/>
          <a:p>
            <a:pPr defTabSz="578358">
              <a:defRPr sz="5544"/>
            </a:pPr>
            <a:r>
              <a:t>Propiedades para los hijos</a:t>
            </a:r>
          </a:p>
          <a:p>
            <a:pPr defTabSz="578358">
              <a:defRPr i="1" sz="3564">
                <a:latin typeface="Gill Sans"/>
                <a:ea typeface="Gill Sans"/>
                <a:cs typeface="Gill Sans"/>
                <a:sym typeface="Gill Sans"/>
              </a:defRPr>
            </a:pPr>
            <a:r>
              <a:t>(flex items)</a:t>
            </a:r>
          </a:p>
        </p:txBody>
      </p:sp>
      <p:sp>
        <p:nvSpPr>
          <p:cNvPr id="182" name="Shape 182"/>
          <p:cNvSpPr/>
          <p:nvPr>
            <p:ph type="body" idx="1"/>
          </p:nvPr>
        </p:nvSpPr>
        <p:spPr>
          <a:xfrm>
            <a:off x="810120" y="2814637"/>
            <a:ext cx="11481943" cy="4755162"/>
          </a:xfrm>
          <a:prstGeom prst="rect">
            <a:avLst/>
          </a:prstGeom>
        </p:spPr>
        <p:txBody>
          <a:bodyPr/>
          <a:lstStyle/>
          <a:p>
            <a:pPr marL="442743" indent="-442743" defTabSz="543305">
              <a:lnSpc>
                <a:spcPct val="100000"/>
              </a:lnSpc>
              <a:spcBef>
                <a:spcPts val="4200"/>
              </a:spcBef>
              <a:defRPr sz="2976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flex-grow: </a:t>
            </a:r>
            <a:r>
              <a:t>define la proporción en la que los elementos pueden crecer de haber espacio suficiente</a:t>
            </a:r>
          </a:p>
          <a:p>
            <a:pPr marL="442743" indent="-442743" defTabSz="543305">
              <a:lnSpc>
                <a:spcPct val="100000"/>
              </a:lnSpc>
              <a:spcBef>
                <a:spcPts val="4200"/>
              </a:spcBef>
              <a:defRPr sz="2976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flex-shrink:</a:t>
            </a:r>
            <a:r>
              <a:t> define la proporción en la que los elementos pueden decrecer cuando no hay espacio suficiente</a:t>
            </a:r>
          </a:p>
          <a:p>
            <a:pPr marL="442743" indent="-442743" defTabSz="543305">
              <a:lnSpc>
                <a:spcPct val="100000"/>
              </a:lnSpc>
              <a:spcBef>
                <a:spcPts val="4200"/>
              </a:spcBef>
              <a:defRPr sz="2976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flex-basis:</a:t>
            </a:r>
            <a:r>
              <a:t> define el tamaño por defecto del elemento antes de la distribución del espacio disponible</a:t>
            </a:r>
          </a:p>
          <a:p>
            <a:pPr marL="442743" indent="-442743" defTabSz="543305">
              <a:lnSpc>
                <a:spcPct val="100000"/>
              </a:lnSpc>
              <a:spcBef>
                <a:spcPts val="4200"/>
              </a:spcBef>
              <a:defRPr sz="2976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flex:</a:t>
            </a:r>
            <a:r>
              <a:t>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‘shorthand’ </a:t>
            </a:r>
            <a:r>
              <a:t>para todo lo anterior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xfrm>
            <a:off x="988367" y="787399"/>
            <a:ext cx="11028066" cy="1371602"/>
          </a:xfrm>
          <a:prstGeom prst="rect">
            <a:avLst/>
          </a:prstGeom>
        </p:spPr>
        <p:txBody>
          <a:bodyPr/>
          <a:lstStyle/>
          <a:p>
            <a:pPr defTabSz="578358">
              <a:defRPr sz="5544"/>
            </a:pPr>
            <a:r>
              <a:t>Propiedades para los hijos</a:t>
            </a:r>
          </a:p>
          <a:p>
            <a:pPr defTabSz="578358">
              <a:defRPr i="1" sz="3564">
                <a:latin typeface="Gill Sans"/>
                <a:ea typeface="Gill Sans"/>
                <a:cs typeface="Gill Sans"/>
                <a:sym typeface="Gill Sans"/>
              </a:defRPr>
            </a:pPr>
            <a:r>
              <a:t>(flex items)</a:t>
            </a:r>
          </a:p>
        </p:txBody>
      </p:sp>
      <p:sp>
        <p:nvSpPr>
          <p:cNvPr id="185" name="Shape 185"/>
          <p:cNvSpPr/>
          <p:nvPr>
            <p:ph type="body" sz="half" idx="1"/>
          </p:nvPr>
        </p:nvSpPr>
        <p:spPr>
          <a:xfrm>
            <a:off x="759618" y="2603549"/>
            <a:ext cx="11485564" cy="3446011"/>
          </a:xfrm>
          <a:prstGeom prst="rect">
            <a:avLst/>
          </a:prstGeom>
        </p:spPr>
        <p:txBody>
          <a:bodyPr/>
          <a:lstStyle/>
          <a:p>
            <a:pPr marL="476068" indent="-476068">
              <a:lnSpc>
                <a:spcPct val="100000"/>
              </a:lnSpc>
              <a:defRPr sz="320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order: </a:t>
            </a:r>
            <a:r>
              <a:t>controla el orden en el que los elementos se muestran por pantalla (¡cuidado! accesibilidad)</a:t>
            </a:r>
          </a:p>
          <a:p>
            <a:pPr marL="476068" indent="-476068">
              <a:lnSpc>
                <a:spcPct val="100000"/>
              </a:lnSpc>
              <a:defRPr sz="320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align-self:</a:t>
            </a:r>
            <a:r>
              <a:t> define la alineación de un elemento en concreto en el eje perpendicular al principal</a:t>
            </a:r>
          </a:p>
        </p:txBody>
      </p:sp>
      <p:pic>
        <p:nvPicPr>
          <p:cNvPr id="186" name="Captura de pantalla 2017-02-20 a las 20.20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2742" y="6494108"/>
            <a:ext cx="3628975" cy="2342607"/>
          </a:xfrm>
          <a:prstGeom prst="rect">
            <a:avLst/>
          </a:prstGeom>
          <a:ln w="3175">
            <a:miter lim="400000"/>
          </a:ln>
        </p:spPr>
      </p:pic>
      <p:pic>
        <p:nvPicPr>
          <p:cNvPr id="187" name="Captura de pantalla 2017-02-20 a las 20.21.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42843" y="6792058"/>
            <a:ext cx="3450811" cy="174670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xfrm>
            <a:off x="726578" y="787400"/>
            <a:ext cx="11551643" cy="1371601"/>
          </a:xfrm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  <p:pic>
        <p:nvPicPr>
          <p:cNvPr id="19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9624" y="3517900"/>
            <a:ext cx="8905552" cy="502732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xfrm>
            <a:off x="726578" y="787400"/>
            <a:ext cx="11551643" cy="1371601"/>
          </a:xfrm>
          <a:prstGeom prst="rect">
            <a:avLst/>
          </a:prstGeom>
        </p:spPr>
        <p:txBody>
          <a:bodyPr/>
          <a:lstStyle/>
          <a:p>
            <a:pPr/>
            <a:r>
              <a:t>¿preguntas?</a:t>
            </a:r>
          </a:p>
        </p:txBody>
      </p:sp>
      <p:pic>
        <p:nvPicPr>
          <p:cNvPr id="19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710" y="2387600"/>
            <a:ext cx="12011380" cy="67564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¿Quién soy?</a:t>
            </a:r>
          </a:p>
        </p:txBody>
      </p:sp>
      <p:sp>
        <p:nvSpPr>
          <p:cNvPr id="123" name="Shape 123"/>
          <p:cNvSpPr/>
          <p:nvPr>
            <p:ph type="body" sz="half" idx="1"/>
          </p:nvPr>
        </p:nvSpPr>
        <p:spPr>
          <a:xfrm>
            <a:off x="813444" y="3212305"/>
            <a:ext cx="11377912" cy="3328989"/>
          </a:xfrm>
          <a:prstGeom prst="rect">
            <a:avLst/>
          </a:prstGeom>
        </p:spPr>
        <p:txBody>
          <a:bodyPr/>
          <a:lstStyle/>
          <a:p>
            <a:pPr marL="432633" indent="-432633" defTabSz="531622">
              <a:spcBef>
                <a:spcPts val="4100"/>
              </a:spcBef>
              <a:defRPr sz="3822"/>
            </a:pPr>
            <a:r>
              <a:t>Marcos de la Calle Samaniego</a:t>
            </a:r>
          </a:p>
          <a:p>
            <a:pPr marL="432633" indent="-432633" defTabSz="531622">
              <a:spcBef>
                <a:spcPts val="4100"/>
              </a:spcBef>
              <a:defRPr sz="3822"/>
            </a:pPr>
            <a:r>
              <a:t>Luce Innovative Technologies</a:t>
            </a:r>
          </a:p>
          <a:p>
            <a:pPr marL="432633" indent="-432633" defTabSz="531622">
              <a:spcBef>
                <a:spcPts val="4100"/>
              </a:spcBef>
              <a:defRPr sz="3822">
                <a:latin typeface="Gill Sans"/>
                <a:ea typeface="Gill Sans"/>
                <a:cs typeface="Gill Sans"/>
                <a:sym typeface="Gill Sans"/>
              </a:defRPr>
            </a:pPr>
            <a:r>
              <a:t>@marcosDLCS</a:t>
            </a:r>
          </a:p>
        </p:txBody>
      </p:sp>
      <p:pic>
        <p:nvPicPr>
          <p:cNvPr id="124" name="twitter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7816" y="5928749"/>
            <a:ext cx="693350" cy="564082"/>
          </a:xfrm>
          <a:prstGeom prst="rect">
            <a:avLst/>
          </a:prstGeom>
          <a:ln w="3175">
            <a:miter lim="400000"/>
          </a:ln>
        </p:spPr>
      </p:pic>
      <p:pic>
        <p:nvPicPr>
          <p:cNvPr id="125" name="github_logo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5769311" y="5928723"/>
            <a:ext cx="564081" cy="564082"/>
          </a:xfrm>
          <a:prstGeom prst="rect">
            <a:avLst/>
          </a:prstGeom>
          <a:ln w="3175">
            <a:miter lim="400000"/>
          </a:ln>
        </p:spPr>
      </p:pic>
      <p:pic>
        <p:nvPicPr>
          <p:cNvPr id="126" name="luce_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86689" y="4328153"/>
            <a:ext cx="2074678" cy="99333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xfrm>
            <a:off x="3044824" y="3289300"/>
            <a:ext cx="6915152" cy="1821657"/>
          </a:xfrm>
          <a:prstGeom prst="rect">
            <a:avLst/>
          </a:prstGeom>
        </p:spPr>
        <p:txBody>
          <a:bodyPr/>
          <a:lstStyle>
            <a:lvl1pPr defTabSz="408940">
              <a:defRPr sz="6020"/>
            </a:lvl1pPr>
          </a:lstStyle>
          <a:p>
            <a:pPr/>
            <a:r>
              <a:t>GRID LAYOUT</a:t>
            </a:r>
          </a:p>
        </p:txBody>
      </p:sp>
      <p:sp>
        <p:nvSpPr>
          <p:cNvPr id="196" name="Shape 196"/>
          <p:cNvSpPr/>
          <p:nvPr/>
        </p:nvSpPr>
        <p:spPr>
          <a:xfrm>
            <a:off x="3024987" y="4437062"/>
            <a:ext cx="6954826" cy="12763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 sz="4200"/>
            </a:pPr>
            <a:r>
              <a:t>aka</a:t>
            </a:r>
          </a:p>
          <a:p>
            <a:pPr>
              <a:defRPr sz="4200"/>
            </a:pPr>
            <a:r>
              <a:t>CSS Grid Layout Module Level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xfrm>
            <a:off x="1099095" y="787400"/>
            <a:ext cx="10698164" cy="1371601"/>
          </a:xfrm>
          <a:prstGeom prst="rect">
            <a:avLst/>
          </a:prstGeom>
        </p:spPr>
        <p:txBody>
          <a:bodyPr/>
          <a:lstStyle>
            <a:lvl1pPr defTabSz="397256">
              <a:defRPr sz="4624"/>
            </a:lvl1pPr>
          </a:lstStyle>
          <a:p>
            <a:pPr/>
            <a:r>
              <a:t>¿POR Qué nos enseñas cosas raras?</a:t>
            </a:r>
          </a:p>
        </p:txBody>
      </p:sp>
      <p:pic>
        <p:nvPicPr>
          <p:cNvPr id="19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500" y="3422650"/>
            <a:ext cx="6350000" cy="4254500"/>
          </a:xfrm>
          <a:prstGeom prst="rect">
            <a:avLst/>
          </a:prstGeom>
          <a:ln w="3175">
            <a:miter lim="400000"/>
          </a:ln>
        </p:spPr>
      </p:pic>
      <p:pic>
        <p:nvPicPr>
          <p:cNvPr id="200" name="codemotion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32563" y="3948055"/>
            <a:ext cx="5013542" cy="1119692"/>
          </a:xfrm>
          <a:prstGeom prst="rect">
            <a:avLst/>
          </a:prstGeom>
          <a:ln w="3175">
            <a:miter lim="400000"/>
          </a:ln>
        </p:spPr>
      </p:pic>
      <p:pic>
        <p:nvPicPr>
          <p:cNvPr id="201" name="csstricks_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6585" y="5727005"/>
            <a:ext cx="3705498" cy="1371601"/>
          </a:xfrm>
          <a:prstGeom prst="rect">
            <a:avLst/>
          </a:prstGeom>
          <a:ln w="3175">
            <a:miter lim="400000"/>
          </a:ln>
        </p:spPr>
      </p:pic>
      <p:sp>
        <p:nvSpPr>
          <p:cNvPr id="202" name="Shape 202"/>
          <p:cNvSpPr/>
          <p:nvPr/>
        </p:nvSpPr>
        <p:spPr>
          <a:xfrm>
            <a:off x="2431553" y="8321675"/>
            <a:ext cx="8141694" cy="5270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u="sng"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https://www.youtube.com/watch?v=M4ckNS3bu6k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1" grpId="3"/>
      <p:bldP build="whole" bldLvl="1" animBg="1" rev="0" advAuto="0" spid="200" grpId="2"/>
      <p:bldP build="whole" bldLvl="1" animBg="1" rev="0" advAuto="0" spid="202" grpId="4"/>
      <p:bldP build="whole" bldLvl="1" animBg="1" rev="0" advAuto="0" spid="19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/>
          </p:nvPr>
        </p:nvSpPr>
        <p:spPr>
          <a:xfrm>
            <a:off x="3044824" y="787400"/>
            <a:ext cx="6915152" cy="1371601"/>
          </a:xfrm>
          <a:prstGeom prst="rect">
            <a:avLst/>
          </a:prstGeom>
        </p:spPr>
        <p:txBody>
          <a:bodyPr/>
          <a:lstStyle>
            <a:lvl1pPr defTabSz="449833">
              <a:defRPr sz="5236"/>
            </a:lvl1pPr>
          </a:lstStyle>
          <a:p>
            <a:pPr/>
            <a:r>
              <a:t>¿Qué es grid layout?</a:t>
            </a:r>
          </a:p>
        </p:txBody>
      </p:sp>
      <p:sp>
        <p:nvSpPr>
          <p:cNvPr id="205" name="Shape 205"/>
          <p:cNvSpPr/>
          <p:nvPr/>
        </p:nvSpPr>
        <p:spPr>
          <a:xfrm>
            <a:off x="679374" y="3308350"/>
            <a:ext cx="11646053" cy="44831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>
            <a:spAutoFit/>
          </a:bodyPr>
          <a:lstStyle/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Nuevo modo de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layout</a:t>
            </a:r>
            <a:r>
              <a:t> para nuestras páginas web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Bidireccional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La evolución natural de las tablas, float, inline-block, etc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Se puede llevar bien con flexbox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El mejor amigo del diseño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responsive</a:t>
            </a:r>
            <a:r>
              <a:t> 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Sustituto (en el futuro) de FW CSS específicos (o no)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5572">
              <a:defRPr sz="4488"/>
            </a:lvl1pPr>
          </a:lstStyle>
          <a:p>
            <a:pPr/>
            <a:r>
              <a:t>¿desde cuándo existe la especificación?</a:t>
            </a:r>
          </a:p>
        </p:txBody>
      </p:sp>
      <p:sp>
        <p:nvSpPr>
          <p:cNvPr id="208" name="Shape 208"/>
          <p:cNvSpPr/>
          <p:nvPr>
            <p:ph type="body" sz="half" idx="1"/>
          </p:nvPr>
        </p:nvSpPr>
        <p:spPr>
          <a:xfrm>
            <a:off x="841821" y="2633265"/>
            <a:ext cx="11551643" cy="2544714"/>
          </a:xfrm>
          <a:prstGeom prst="rect">
            <a:avLst/>
          </a:prstGeom>
        </p:spPr>
        <p:txBody>
          <a:bodyPr/>
          <a:lstStyle/>
          <a:p>
            <a:pPr marL="328040" indent="-328040" defTabSz="403097">
              <a:spcBef>
                <a:spcPts val="3100"/>
              </a:spcBef>
              <a:defRPr sz="2898"/>
            </a:pPr>
            <a:r>
              <a:t>Primera CR en Septiembre de 2016</a:t>
            </a:r>
          </a:p>
          <a:p>
            <a:pPr marL="328040" indent="-328040" defTabSz="403097">
              <a:spcBef>
                <a:spcPts val="3100"/>
              </a:spcBef>
              <a:defRPr sz="2898"/>
            </a:pPr>
            <a:r>
              <a:t>Última revisión de Febrero de 2017</a:t>
            </a:r>
          </a:p>
          <a:p>
            <a:pPr marL="328040" indent="-328040" defTabSz="403097">
              <a:spcBef>
                <a:spcPts val="3100"/>
              </a:spcBef>
              <a:defRPr sz="2898"/>
            </a:pPr>
            <a:r>
              <a:t>Inicio de la especificación en 2012</a:t>
            </a:r>
          </a:p>
        </p:txBody>
      </p:sp>
      <p:pic>
        <p:nvPicPr>
          <p:cNvPr id="209" name="Captura de pantalla 2017-02-21 a las 20.14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5414" y="6054923"/>
            <a:ext cx="6082172" cy="3110633"/>
          </a:xfrm>
          <a:prstGeom prst="rect">
            <a:avLst/>
          </a:prstGeom>
          <a:ln w="3175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9324975" y="8702675"/>
            <a:ext cx="882651" cy="5270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/>
            <a:r>
              <a:t>2012</a:t>
            </a:r>
          </a:p>
        </p:txBody>
      </p:sp>
      <p:sp>
        <p:nvSpPr>
          <p:cNvPr id="211" name="Shape 211"/>
          <p:cNvSpPr/>
          <p:nvPr/>
        </p:nvSpPr>
        <p:spPr>
          <a:xfrm>
            <a:off x="8742064" y="6124575"/>
            <a:ext cx="2048472" cy="5270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/>
            <a:r>
              <a:t>2016 - 2017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title"/>
          </p:nvPr>
        </p:nvSpPr>
        <p:spPr>
          <a:xfrm>
            <a:off x="726578" y="787400"/>
            <a:ext cx="11551643" cy="1371601"/>
          </a:xfrm>
          <a:prstGeom prst="rect">
            <a:avLst/>
          </a:prstGeom>
        </p:spPr>
        <p:txBody>
          <a:bodyPr/>
          <a:lstStyle/>
          <a:p>
            <a:pPr/>
            <a:r>
              <a:t>¿PUEDO USARLO?</a:t>
            </a:r>
          </a:p>
        </p:txBody>
      </p:sp>
      <p:sp>
        <p:nvSpPr>
          <p:cNvPr id="214" name="Shape 214"/>
          <p:cNvSpPr/>
          <p:nvPr>
            <p:ph type="body" sz="half" idx="1"/>
          </p:nvPr>
        </p:nvSpPr>
        <p:spPr>
          <a:xfrm>
            <a:off x="614908" y="2440533"/>
            <a:ext cx="11774984" cy="2502477"/>
          </a:xfrm>
          <a:prstGeom prst="rect">
            <a:avLst/>
          </a:prstGeom>
        </p:spPr>
        <p:txBody>
          <a:bodyPr/>
          <a:lstStyle/>
          <a:p>
            <a:pPr marL="389845" indent="-389845" defTabSz="479044">
              <a:lnSpc>
                <a:spcPct val="100000"/>
              </a:lnSpc>
              <a:spcBef>
                <a:spcPts val="3700"/>
              </a:spcBef>
              <a:defRPr sz="3443"/>
            </a:pPr>
            <a:r>
              <a:t>No</a:t>
            </a:r>
          </a:p>
          <a:p>
            <a:pPr marL="389845" indent="-389845" defTabSz="479044">
              <a:lnSpc>
                <a:spcPct val="100000"/>
              </a:lnSpc>
              <a:spcBef>
                <a:spcPts val="3700"/>
              </a:spcBef>
              <a:defRPr sz="3443"/>
            </a:pPr>
            <a:r>
              <a:t>En serio, NO</a:t>
            </a:r>
          </a:p>
          <a:p>
            <a:pPr marL="389845" indent="-389845" defTabSz="479044">
              <a:lnSpc>
                <a:spcPct val="100000"/>
              </a:lnSpc>
              <a:spcBef>
                <a:spcPts val="3700"/>
              </a:spcBef>
              <a:defRPr sz="3443"/>
            </a:pPr>
            <a:r>
              <a:t>Puedes usarlo para aprender y conocer sus posibilidades</a:t>
            </a:r>
          </a:p>
        </p:txBody>
      </p:sp>
      <p:pic>
        <p:nvPicPr>
          <p:cNvPr id="215" name="Captura de pantalla 2017-02-21 a las 20.31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705" y="5742798"/>
            <a:ext cx="11985390" cy="270483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4" grpId="1"/>
      <p:bldP build="whole" bldLvl="1" animBg="1" rev="0" advAuto="0" spid="215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title"/>
          </p:nvPr>
        </p:nvSpPr>
        <p:spPr>
          <a:xfrm>
            <a:off x="808434" y="787400"/>
            <a:ext cx="11387932" cy="1371601"/>
          </a:xfrm>
          <a:prstGeom prst="rect">
            <a:avLst/>
          </a:prstGeom>
        </p:spPr>
        <p:txBody>
          <a:bodyPr/>
          <a:lstStyle>
            <a:lvl1pPr defTabSz="514095">
              <a:defRPr sz="5984"/>
            </a:lvl1pPr>
          </a:lstStyle>
          <a:p>
            <a:pPr/>
            <a:r>
              <a:t>Algunos conceptos básicos</a:t>
            </a:r>
          </a:p>
        </p:txBody>
      </p:sp>
      <p:pic>
        <p:nvPicPr>
          <p:cNvPr id="218" name="Captura de pantalla 2017-02-21 a las 20.43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187" y="3123252"/>
            <a:ext cx="11202426" cy="551369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title"/>
          </p:nvPr>
        </p:nvSpPr>
        <p:spPr>
          <a:xfrm>
            <a:off x="808434" y="787400"/>
            <a:ext cx="11387932" cy="1371601"/>
          </a:xfrm>
          <a:prstGeom prst="rect">
            <a:avLst/>
          </a:prstGeom>
        </p:spPr>
        <p:txBody>
          <a:bodyPr/>
          <a:lstStyle>
            <a:lvl1pPr defTabSz="514095">
              <a:defRPr sz="5984"/>
            </a:lvl1pPr>
          </a:lstStyle>
          <a:p>
            <a:pPr/>
            <a:r>
              <a:t>Algunos conceptos básicos</a:t>
            </a:r>
          </a:p>
        </p:txBody>
      </p:sp>
      <p:sp>
        <p:nvSpPr>
          <p:cNvPr id="221" name="Shape 221"/>
          <p:cNvSpPr/>
          <p:nvPr/>
        </p:nvSpPr>
        <p:spPr>
          <a:xfrm>
            <a:off x="714693" y="3625330"/>
            <a:ext cx="2975968" cy="6413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sz="4000"/>
            </a:lvl1pPr>
          </a:lstStyle>
          <a:p>
            <a:pPr/>
            <a:r>
              <a:t>Grid container</a:t>
            </a:r>
          </a:p>
        </p:txBody>
      </p:sp>
      <p:sp>
        <p:nvSpPr>
          <p:cNvPr id="222" name="Shape 222"/>
          <p:cNvSpPr/>
          <p:nvPr/>
        </p:nvSpPr>
        <p:spPr>
          <a:xfrm>
            <a:off x="1204462" y="4720605"/>
            <a:ext cx="1996431" cy="6413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sz="4000"/>
            </a:lvl1pPr>
          </a:lstStyle>
          <a:p>
            <a:pPr/>
            <a:r>
              <a:t>Grid item</a:t>
            </a:r>
          </a:p>
        </p:txBody>
      </p:sp>
      <p:sp>
        <p:nvSpPr>
          <p:cNvPr id="223" name="Shape 223"/>
          <p:cNvSpPr/>
          <p:nvPr/>
        </p:nvSpPr>
        <p:spPr>
          <a:xfrm>
            <a:off x="9632792" y="6118224"/>
            <a:ext cx="1958728" cy="6413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sz="4000"/>
            </a:lvl1pPr>
          </a:lstStyle>
          <a:p>
            <a:pPr/>
            <a:r>
              <a:t>Grid area</a:t>
            </a:r>
          </a:p>
        </p:txBody>
      </p:sp>
      <p:sp>
        <p:nvSpPr>
          <p:cNvPr id="224" name="Shape 224"/>
          <p:cNvSpPr/>
          <p:nvPr/>
        </p:nvSpPr>
        <p:spPr>
          <a:xfrm>
            <a:off x="5622999" y="2457549"/>
            <a:ext cx="1758802" cy="6413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sz="4000"/>
            </a:lvl1pPr>
          </a:lstStyle>
          <a:p>
            <a:pPr/>
            <a:r>
              <a:t>Grid cell</a:t>
            </a:r>
          </a:p>
        </p:txBody>
      </p:sp>
      <p:sp>
        <p:nvSpPr>
          <p:cNvPr id="225" name="Shape 225"/>
          <p:cNvSpPr/>
          <p:nvPr/>
        </p:nvSpPr>
        <p:spPr>
          <a:xfrm>
            <a:off x="9714152" y="2457549"/>
            <a:ext cx="1796009" cy="6413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sz="4000"/>
            </a:lvl1pPr>
          </a:lstStyle>
          <a:p>
            <a:pPr/>
            <a:r>
              <a:t>Grid line</a:t>
            </a:r>
          </a:p>
        </p:txBody>
      </p:sp>
      <p:sp>
        <p:nvSpPr>
          <p:cNvPr id="226" name="Shape 226"/>
          <p:cNvSpPr/>
          <p:nvPr/>
        </p:nvSpPr>
        <p:spPr>
          <a:xfrm>
            <a:off x="5455815" y="6118224"/>
            <a:ext cx="2093170" cy="6413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sz="4000"/>
            </a:lvl1pPr>
          </a:lstStyle>
          <a:p>
            <a:pPr/>
            <a:r>
              <a:t>Grid track</a:t>
            </a:r>
          </a:p>
        </p:txBody>
      </p:sp>
      <p:pic>
        <p:nvPicPr>
          <p:cNvPr id="227" name="Captura de pantalla 2017-02-21 a las 20.34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1354" y="3397448"/>
            <a:ext cx="3413589" cy="2211621"/>
          </a:xfrm>
          <a:prstGeom prst="rect">
            <a:avLst/>
          </a:prstGeom>
          <a:ln w="3175">
            <a:miter lim="400000"/>
          </a:ln>
        </p:spPr>
      </p:pic>
      <p:pic>
        <p:nvPicPr>
          <p:cNvPr id="228" name="Captura de pantalla 2017-02-21 a las 20.34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5606" y="6977150"/>
            <a:ext cx="3413588" cy="2211621"/>
          </a:xfrm>
          <a:prstGeom prst="rect">
            <a:avLst/>
          </a:prstGeom>
          <a:ln w="3175">
            <a:miter lim="400000"/>
          </a:ln>
        </p:spPr>
      </p:pic>
      <p:pic>
        <p:nvPicPr>
          <p:cNvPr id="229" name="Captura de pantalla 2017-02-21 a las 20.34.4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95606" y="3397448"/>
            <a:ext cx="3413588" cy="2192390"/>
          </a:xfrm>
          <a:prstGeom prst="rect">
            <a:avLst/>
          </a:prstGeom>
          <a:ln w="3175">
            <a:miter lim="400000"/>
          </a:ln>
        </p:spPr>
      </p:pic>
      <p:pic>
        <p:nvPicPr>
          <p:cNvPr id="230" name="Captura de pantalla 2017-02-21 a las 20.34.5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65277" y="6997699"/>
            <a:ext cx="3365743" cy="2170522"/>
          </a:xfrm>
          <a:prstGeom prst="rect">
            <a:avLst/>
          </a:prstGeom>
          <a:ln w="3175">
            <a:miter lim="400000"/>
          </a:ln>
        </p:spPr>
      </p:pic>
      <p:pic>
        <p:nvPicPr>
          <p:cNvPr id="231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05212" y="6463369"/>
            <a:ext cx="2794931" cy="279493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5572">
              <a:defRPr sz="4488"/>
            </a:lvl1pPr>
          </a:lstStyle>
          <a:p>
            <a:pPr/>
            <a:r>
              <a:t>Suena bien…¿por qué se te ve tan preocupado?</a:t>
            </a:r>
          </a:p>
        </p:txBody>
      </p:sp>
      <p:sp>
        <p:nvSpPr>
          <p:cNvPr id="234" name="Shape 234"/>
          <p:cNvSpPr/>
          <p:nvPr/>
        </p:nvSpPr>
        <p:spPr>
          <a:xfrm>
            <a:off x="3757662" y="2724249"/>
            <a:ext cx="5668566" cy="5411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/>
            <a:r>
              <a:rPr b="1">
                <a:latin typeface="Gill Sans"/>
                <a:ea typeface="Gill Sans"/>
                <a:cs typeface="Gill Sans"/>
                <a:sym typeface="Gill Sans"/>
              </a:rPr>
              <a:t>display:</a:t>
            </a:r>
            <a:r>
              <a:t> grid | inline-grid | subgrid</a:t>
            </a:r>
          </a:p>
        </p:txBody>
      </p:sp>
      <p:sp>
        <p:nvSpPr>
          <p:cNvPr id="235" name="Shape 235"/>
          <p:cNvSpPr/>
          <p:nvPr/>
        </p:nvSpPr>
        <p:spPr>
          <a:xfrm>
            <a:off x="7217995" y="5915894"/>
            <a:ext cx="3039210" cy="18304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 sz="2800">
                <a:solidFill>
                  <a:schemeClr val="accent1">
                    <a:satOff val="5412"/>
                    <a:lumOff val="-30746"/>
                  </a:schemeClr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grid-column-start</a:t>
            </a:r>
          </a:p>
          <a:p>
            <a:pPr>
              <a:defRPr sz="2800">
                <a:solidFill>
                  <a:schemeClr val="accent1">
                    <a:satOff val="5412"/>
                    <a:lumOff val="-30746"/>
                  </a:schemeClr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grid-column-end</a:t>
            </a:r>
          </a:p>
          <a:p>
            <a:pPr>
              <a:defRPr sz="2800">
                <a:solidFill>
                  <a:schemeClr val="accent1">
                    <a:satOff val="5412"/>
                    <a:lumOff val="-30746"/>
                  </a:schemeClr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grid-row-start</a:t>
            </a:r>
          </a:p>
          <a:p>
            <a:pPr>
              <a:defRPr sz="2800">
                <a:solidFill>
                  <a:schemeClr val="accent1">
                    <a:satOff val="5412"/>
                    <a:lumOff val="-30746"/>
                  </a:schemeClr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grid-row-end</a:t>
            </a:r>
          </a:p>
        </p:txBody>
      </p:sp>
      <p:sp>
        <p:nvSpPr>
          <p:cNvPr id="236" name="Shape 236"/>
          <p:cNvSpPr/>
          <p:nvPr/>
        </p:nvSpPr>
        <p:spPr>
          <a:xfrm>
            <a:off x="4559588" y="6078456"/>
            <a:ext cx="1690291" cy="16452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>
                <a:latin typeface="Futura"/>
                <a:ea typeface="Futura"/>
                <a:cs typeface="Futura"/>
                <a:sym typeface="Futura"/>
              </a:defRPr>
            </a:pPr>
            <a:r>
              <a:t>span</a:t>
            </a:r>
          </a:p>
          <a:p>
            <a:pPr>
              <a:defRPr>
                <a:latin typeface="Futura"/>
                <a:ea typeface="Futura"/>
                <a:cs typeface="Futura"/>
                <a:sym typeface="Futura"/>
              </a:defRPr>
            </a:pPr>
            <a:r>
              <a:t>repeat()</a:t>
            </a:r>
          </a:p>
          <a:p>
            <a:pPr>
              <a:defRPr>
                <a:latin typeface="Futura"/>
                <a:ea typeface="Futura"/>
                <a:cs typeface="Futura"/>
                <a:sym typeface="Futura"/>
              </a:defRPr>
            </a:pPr>
            <a:r>
              <a:t>fr</a:t>
            </a:r>
          </a:p>
        </p:txBody>
      </p:sp>
      <p:sp>
        <p:nvSpPr>
          <p:cNvPr id="237" name="Shape 237"/>
          <p:cNvSpPr/>
          <p:nvPr/>
        </p:nvSpPr>
        <p:spPr>
          <a:xfrm>
            <a:off x="3265477" y="8035925"/>
            <a:ext cx="4278512" cy="13017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>
                <a:solidFill>
                  <a:schemeClr val="accent4">
                    <a:hueOff val="-81543"/>
                    <a:satOff val="3097"/>
                    <a:lumOff val="-8662"/>
                  </a:schemeClr>
                </a:solidFill>
                <a:latin typeface="Papyrus"/>
                <a:ea typeface="Papyrus"/>
                <a:cs typeface="Papyrus"/>
                <a:sym typeface="Papyrus"/>
              </a:defRPr>
            </a:pPr>
            <a:r>
              <a:t>grid-template-columns</a:t>
            </a:r>
          </a:p>
          <a:p>
            <a:pPr>
              <a:defRPr>
                <a:solidFill>
                  <a:schemeClr val="accent4">
                    <a:hueOff val="-81543"/>
                    <a:satOff val="3097"/>
                    <a:lumOff val="-8662"/>
                  </a:schemeClr>
                </a:solidFill>
                <a:latin typeface="Papyrus"/>
                <a:ea typeface="Papyrus"/>
                <a:cs typeface="Papyrus"/>
                <a:sym typeface="Papyrus"/>
              </a:defRPr>
            </a:pPr>
            <a:r>
              <a:t>grid-template-rows</a:t>
            </a:r>
          </a:p>
        </p:txBody>
      </p:sp>
      <p:sp>
        <p:nvSpPr>
          <p:cNvPr id="238" name="Shape 238"/>
          <p:cNvSpPr/>
          <p:nvPr/>
        </p:nvSpPr>
        <p:spPr>
          <a:xfrm>
            <a:off x="2845943" y="3741737"/>
            <a:ext cx="3731515" cy="9969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grid-auto-columns</a:t>
            </a:r>
          </a:p>
          <a:p>
            <a:pPr>
              <a:defRPr>
                <a:solidFill>
                  <a:schemeClr val="accent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grid-auto-rows</a:t>
            </a:r>
          </a:p>
        </p:txBody>
      </p:sp>
      <p:sp>
        <p:nvSpPr>
          <p:cNvPr id="239" name="Shape 239"/>
          <p:cNvSpPr/>
          <p:nvPr/>
        </p:nvSpPr>
        <p:spPr>
          <a:xfrm>
            <a:off x="3846710" y="5239184"/>
            <a:ext cx="3152380" cy="5270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/>
            <a:r>
              <a:t>grid-template-areas</a:t>
            </a:r>
          </a:p>
        </p:txBody>
      </p:sp>
      <p:sp>
        <p:nvSpPr>
          <p:cNvPr id="240" name="Shape 240"/>
          <p:cNvSpPr/>
          <p:nvPr/>
        </p:nvSpPr>
        <p:spPr>
          <a:xfrm>
            <a:off x="542467" y="4625974"/>
            <a:ext cx="2293266" cy="5016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/>
            <a:r>
              <a:t>grid-template</a:t>
            </a:r>
          </a:p>
        </p:txBody>
      </p:sp>
      <p:sp>
        <p:nvSpPr>
          <p:cNvPr id="241" name="Shape 241"/>
          <p:cNvSpPr/>
          <p:nvPr/>
        </p:nvSpPr>
        <p:spPr>
          <a:xfrm>
            <a:off x="6911897" y="3822774"/>
            <a:ext cx="2889454" cy="15357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>
                <a:latin typeface="Big Caslon"/>
                <a:ea typeface="Big Caslon"/>
                <a:cs typeface="Big Caslon"/>
                <a:sym typeface="Big Caslon"/>
              </a:defRPr>
            </a:pPr>
            <a:r>
              <a:t>grid-column-gap</a:t>
            </a:r>
          </a:p>
          <a:p>
            <a:pPr>
              <a:defRPr>
                <a:latin typeface="Big Caslon"/>
                <a:ea typeface="Big Caslon"/>
                <a:cs typeface="Big Caslon"/>
                <a:sym typeface="Big Caslon"/>
              </a:defRPr>
            </a:pPr>
            <a:r>
              <a:t>grid-row-gap</a:t>
            </a:r>
          </a:p>
          <a:p>
            <a:pPr>
              <a:defRPr>
                <a:latin typeface="Big Caslon"/>
                <a:ea typeface="Big Caslon"/>
                <a:cs typeface="Big Caslon"/>
                <a:sym typeface="Big Caslon"/>
              </a:defRPr>
            </a:pPr>
            <a:r>
              <a:t>grid-gap</a:t>
            </a:r>
          </a:p>
        </p:txBody>
      </p:sp>
      <p:sp>
        <p:nvSpPr>
          <p:cNvPr id="242" name="Shape 242"/>
          <p:cNvSpPr/>
          <p:nvPr/>
        </p:nvSpPr>
        <p:spPr>
          <a:xfrm>
            <a:off x="10135790" y="2730896"/>
            <a:ext cx="2690020" cy="19234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>
                <a:solidFill>
                  <a:schemeClr val="accent3">
                    <a:satOff val="1837"/>
                    <a:lumOff val="-880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justify-items</a:t>
            </a:r>
          </a:p>
          <a:p>
            <a:pPr>
              <a:defRPr>
                <a:solidFill>
                  <a:schemeClr val="accent3">
                    <a:satOff val="1837"/>
                    <a:lumOff val="-880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align-items</a:t>
            </a:r>
          </a:p>
          <a:p>
            <a:pPr>
              <a:defRPr>
                <a:solidFill>
                  <a:schemeClr val="accent3">
                    <a:satOff val="1837"/>
                    <a:lumOff val="-880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justify-content</a:t>
            </a:r>
          </a:p>
          <a:p>
            <a:pPr>
              <a:defRPr>
                <a:solidFill>
                  <a:schemeClr val="accent3">
                    <a:satOff val="1837"/>
                    <a:lumOff val="-880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align-content</a:t>
            </a:r>
          </a:p>
        </p:txBody>
      </p:sp>
      <p:sp>
        <p:nvSpPr>
          <p:cNvPr id="243" name="Shape 243"/>
          <p:cNvSpPr/>
          <p:nvPr/>
        </p:nvSpPr>
        <p:spPr>
          <a:xfrm>
            <a:off x="330001" y="2698849"/>
            <a:ext cx="2718198" cy="10477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>
                <a:latin typeface="Tahoma"/>
                <a:ea typeface="Tahoma"/>
                <a:cs typeface="Tahoma"/>
                <a:sym typeface="Tahoma"/>
              </a:defRPr>
            </a:pPr>
            <a:r>
              <a:t>grid-auto-flow</a:t>
            </a:r>
          </a:p>
          <a:p>
            <a:pPr>
              <a:defRPr>
                <a:latin typeface="Tahoma"/>
                <a:ea typeface="Tahoma"/>
                <a:cs typeface="Tahoma"/>
                <a:sym typeface="Tahoma"/>
              </a:defRPr>
            </a:pPr>
            <a:r>
              <a:t>grid</a:t>
            </a:r>
          </a:p>
        </p:txBody>
      </p:sp>
      <p:sp>
        <p:nvSpPr>
          <p:cNvPr id="244" name="Shape 244"/>
          <p:cNvSpPr/>
          <p:nvPr/>
        </p:nvSpPr>
        <p:spPr>
          <a:xfrm>
            <a:off x="218529" y="6134000"/>
            <a:ext cx="3372942" cy="21907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 sz="2400">
                <a:solidFill>
                  <a:schemeClr val="accent1">
                    <a:satOff val="5412"/>
                    <a:lumOff val="-30746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grid-column-start</a:t>
            </a:r>
          </a:p>
          <a:p>
            <a:pPr>
              <a:defRPr sz="2400">
                <a:solidFill>
                  <a:schemeClr val="accent1">
                    <a:satOff val="5412"/>
                    <a:lumOff val="-30746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grid-column-end</a:t>
            </a:r>
          </a:p>
          <a:p>
            <a:pPr>
              <a:defRPr sz="2400">
                <a:solidFill>
                  <a:schemeClr val="accent1">
                    <a:satOff val="5412"/>
                    <a:lumOff val="-30746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grid-row-start</a:t>
            </a:r>
          </a:p>
          <a:p>
            <a:pPr>
              <a:defRPr sz="2400">
                <a:solidFill>
                  <a:schemeClr val="accent1">
                    <a:satOff val="5412"/>
                    <a:lumOff val="-30746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grid-row-end</a:t>
            </a:r>
          </a:p>
          <a:p>
            <a:pPr>
              <a:defRPr sz="2400">
                <a:solidFill>
                  <a:schemeClr val="accent1">
                    <a:satOff val="5412"/>
                    <a:lumOff val="-30746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grid-column</a:t>
            </a:r>
          </a:p>
          <a:p>
            <a:pPr>
              <a:defRPr sz="2400">
                <a:solidFill>
                  <a:schemeClr val="accent1">
                    <a:satOff val="5412"/>
                    <a:lumOff val="-30746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grid-row</a:t>
            </a:r>
          </a:p>
        </p:txBody>
      </p:sp>
      <p:sp>
        <p:nvSpPr>
          <p:cNvPr id="245" name="Shape 245"/>
          <p:cNvSpPr/>
          <p:nvPr/>
        </p:nvSpPr>
        <p:spPr>
          <a:xfrm>
            <a:off x="10475391" y="5351638"/>
            <a:ext cx="2010818" cy="13906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grid-area</a:t>
            </a:r>
          </a:p>
          <a:p>
            <a:pPr>
              <a:def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justify-self</a:t>
            </a:r>
          </a:p>
          <a:p>
            <a:pPr>
              <a:def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align-self</a:t>
            </a:r>
          </a:p>
        </p:txBody>
      </p:sp>
      <p:pic>
        <p:nvPicPr>
          <p:cNvPr id="24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58400" y="7289204"/>
            <a:ext cx="2451696" cy="245169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8" grpId="4"/>
      <p:bldP build="whole" bldLvl="1" animBg="1" rev="0" advAuto="0" spid="239" grpId="7"/>
      <p:bldP build="whole" bldLvl="1" animBg="1" rev="0" advAuto="0" spid="244" grpId="11"/>
      <p:bldP build="whole" bldLvl="1" animBg="1" rev="0" advAuto="0" spid="235" grpId="9"/>
      <p:bldP build="whole" bldLvl="1" animBg="1" rev="0" advAuto="0" spid="234" grpId="1"/>
      <p:bldP build="whole" bldLvl="1" animBg="1" rev="0" advAuto="0" spid="240" grpId="6"/>
      <p:bldP build="whole" bldLvl="1" animBg="1" rev="0" advAuto="0" spid="245" grpId="8"/>
      <p:bldP build="whole" bldLvl="1" animBg="1" rev="0" advAuto="0" spid="236" grpId="10"/>
      <p:bldP build="whole" bldLvl="1" animBg="1" rev="0" advAuto="0" spid="242" grpId="3"/>
      <p:bldP build="whole" bldLvl="1" animBg="1" rev="0" advAuto="0" spid="243" grpId="2"/>
      <p:bldP build="whole" bldLvl="1" animBg="1" rev="0" advAuto="0" spid="241" grpId="5"/>
      <p:bldP build="whole" bldLvl="1" animBg="1" rev="0" advAuto="0" spid="246" grpId="13"/>
      <p:bldP build="whole" bldLvl="1" animBg="1" rev="0" advAuto="0" spid="237" grpId="1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5572">
              <a:defRPr sz="4488"/>
            </a:lvl1pPr>
          </a:lstStyle>
          <a:p>
            <a:pPr/>
            <a:r>
              <a:t>Propiedades básicas para montar un grid</a:t>
            </a:r>
          </a:p>
        </p:txBody>
      </p:sp>
      <p:sp>
        <p:nvSpPr>
          <p:cNvPr id="249" name="Shape 249"/>
          <p:cNvSpPr/>
          <p:nvPr>
            <p:ph type="body" sz="quarter" idx="1"/>
          </p:nvPr>
        </p:nvSpPr>
        <p:spPr>
          <a:xfrm>
            <a:off x="841821" y="2633265"/>
            <a:ext cx="11551643" cy="1483322"/>
          </a:xfrm>
          <a:prstGeom prst="rect">
            <a:avLst/>
          </a:prstGeom>
        </p:spPr>
        <p:txBody>
          <a:bodyPr/>
          <a:lstStyle/>
          <a:p>
            <a:pPr marL="446896" indent="-446896" defTabSz="549148">
              <a:spcBef>
                <a:spcPts val="4300"/>
              </a:spcBef>
              <a:defRPr sz="3948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display</a:t>
            </a:r>
            <a:r>
              <a:t>: define el elemento como un contenedor grid (grid | inline-grid | subgrid)</a:t>
            </a:r>
          </a:p>
        </p:txBody>
      </p:sp>
      <p:pic>
        <p:nvPicPr>
          <p:cNvPr id="250" name="Captura de pantalla 2017-02-21 a las 23.31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2536" y="4763972"/>
            <a:ext cx="7459728" cy="432051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title"/>
          </p:nvPr>
        </p:nvSpPr>
        <p:spPr>
          <a:xfrm>
            <a:off x="726578" y="787400"/>
            <a:ext cx="11551643" cy="1371601"/>
          </a:xfrm>
          <a:prstGeom prst="rect">
            <a:avLst/>
          </a:prstGeom>
        </p:spPr>
        <p:txBody>
          <a:bodyPr/>
          <a:lstStyle>
            <a:lvl1pPr defTabSz="385572">
              <a:defRPr sz="4488"/>
            </a:lvl1pPr>
          </a:lstStyle>
          <a:p>
            <a:pPr/>
            <a:r>
              <a:t>Propiedades básicas para montar un grid</a:t>
            </a:r>
          </a:p>
        </p:txBody>
      </p:sp>
      <p:sp>
        <p:nvSpPr>
          <p:cNvPr id="253" name="Shape 253"/>
          <p:cNvSpPr/>
          <p:nvPr>
            <p:ph type="body" sz="quarter" idx="1"/>
          </p:nvPr>
        </p:nvSpPr>
        <p:spPr>
          <a:xfrm>
            <a:off x="841821" y="2633265"/>
            <a:ext cx="11551643" cy="1198376"/>
          </a:xfrm>
          <a:prstGeom prst="rect">
            <a:avLst/>
          </a:prstGeom>
        </p:spPr>
        <p:txBody>
          <a:bodyPr/>
          <a:lstStyle/>
          <a:p>
            <a:pPr marL="351812" indent="-351812" defTabSz="432308">
              <a:spcBef>
                <a:spcPts val="3400"/>
              </a:spcBef>
              <a:defRPr sz="3108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grid-template-columns / grid-template-rows:</a:t>
            </a:r>
            <a:r>
              <a:t> define el número de filas o columnas y su tamaño</a:t>
            </a:r>
          </a:p>
        </p:txBody>
      </p:sp>
      <p:pic>
        <p:nvPicPr>
          <p:cNvPr id="254" name="Captura de pantalla 2017-02-21 a las 23.34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0004" y="4192697"/>
            <a:ext cx="8047160" cy="2450180"/>
          </a:xfrm>
          <a:prstGeom prst="rect">
            <a:avLst/>
          </a:prstGeom>
          <a:ln w="3175">
            <a:miter lim="400000"/>
          </a:ln>
        </p:spPr>
      </p:pic>
      <p:pic>
        <p:nvPicPr>
          <p:cNvPr id="255" name="Captura de pantalla 2017-02-21 a las 23.34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50323" y="5920898"/>
            <a:ext cx="7871741" cy="1997308"/>
          </a:xfrm>
          <a:prstGeom prst="rect">
            <a:avLst/>
          </a:prstGeom>
          <a:ln w="3175">
            <a:miter lim="400000"/>
          </a:ln>
        </p:spPr>
      </p:pic>
      <p:pic>
        <p:nvPicPr>
          <p:cNvPr id="256" name="Captura de pantalla 2017-02-21 a las 23.34.2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0004" y="7511794"/>
            <a:ext cx="8047160" cy="205689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¿Qué vamos a ver?</a:t>
            </a:r>
          </a:p>
        </p:txBody>
      </p:sp>
      <p:sp>
        <p:nvSpPr>
          <p:cNvPr id="129" name="Shape 129"/>
          <p:cNvSpPr/>
          <p:nvPr>
            <p:ph type="body" sz="half" idx="1"/>
          </p:nvPr>
        </p:nvSpPr>
        <p:spPr>
          <a:xfrm>
            <a:off x="906809" y="3105149"/>
            <a:ext cx="11191182" cy="3543302"/>
          </a:xfrm>
          <a:prstGeom prst="rect">
            <a:avLst/>
          </a:prstGeom>
        </p:spPr>
        <p:txBody>
          <a:bodyPr/>
          <a:lstStyle/>
          <a:p>
            <a:pPr marL="456404" indent="-456404" defTabSz="560831">
              <a:spcBef>
                <a:spcPts val="4400"/>
              </a:spcBef>
              <a:defRPr sz="4032"/>
            </a:pPr>
            <a:r>
              <a:t>CSS Flexible Box Layout Module Level 1</a:t>
            </a:r>
          </a:p>
          <a:p>
            <a:pPr marL="456404" indent="-456404" defTabSz="560831">
              <a:spcBef>
                <a:spcPts val="4400"/>
              </a:spcBef>
              <a:defRPr sz="4032"/>
            </a:pPr>
            <a:r>
              <a:t>CSS Grid Layout Module Level 1(Intro)</a:t>
            </a:r>
          </a:p>
          <a:p>
            <a:pPr marL="456404" indent="-456404" defTabSz="560831">
              <a:spcBef>
                <a:spcPts val="4400"/>
              </a:spcBef>
              <a:defRPr sz="4032"/>
            </a:pPr>
            <a:r>
              <a:t>Bonus (TBD)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title"/>
          </p:nvPr>
        </p:nvSpPr>
        <p:spPr>
          <a:xfrm>
            <a:off x="726578" y="787400"/>
            <a:ext cx="11551643" cy="1371601"/>
          </a:xfrm>
          <a:prstGeom prst="rect">
            <a:avLst/>
          </a:prstGeom>
        </p:spPr>
        <p:txBody>
          <a:bodyPr/>
          <a:lstStyle>
            <a:lvl1pPr defTabSz="385572">
              <a:defRPr sz="4488"/>
            </a:lvl1pPr>
          </a:lstStyle>
          <a:p>
            <a:pPr/>
            <a:r>
              <a:t>Propiedades básicas para montar un grid</a:t>
            </a:r>
          </a:p>
        </p:txBody>
      </p:sp>
      <p:sp>
        <p:nvSpPr>
          <p:cNvPr id="259" name="Shape 259"/>
          <p:cNvSpPr/>
          <p:nvPr>
            <p:ph type="body" sz="half" idx="1"/>
          </p:nvPr>
        </p:nvSpPr>
        <p:spPr>
          <a:xfrm>
            <a:off x="841821" y="2633265"/>
            <a:ext cx="11551643" cy="2344689"/>
          </a:xfrm>
          <a:prstGeom prst="rect">
            <a:avLst/>
          </a:prstGeom>
        </p:spPr>
        <p:txBody>
          <a:bodyPr/>
          <a:lstStyle/>
          <a:p>
            <a:pPr marL="356566" indent="-356566" defTabSz="438150">
              <a:spcBef>
                <a:spcPts val="3400"/>
              </a:spcBef>
              <a:defRPr sz="315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grid-column-gap / grid-row-gap:</a:t>
            </a:r>
            <a:r>
              <a:t> define el tamaño de línea que separa los elementos del grid</a:t>
            </a:r>
          </a:p>
          <a:p>
            <a:pPr marL="356566" indent="-356566" defTabSz="438150">
              <a:spcBef>
                <a:spcPts val="3400"/>
              </a:spcBef>
              <a:defRPr sz="315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grid-gap:</a:t>
            </a:r>
            <a:r>
              <a:t>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‘shorthand’</a:t>
            </a:r>
            <a:r>
              <a:t> para las dos anteriores</a:t>
            </a:r>
          </a:p>
        </p:txBody>
      </p:sp>
      <p:pic>
        <p:nvPicPr>
          <p:cNvPr id="260" name="Captura de pantalla 2017-02-21 a las 23.41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758" y="5723600"/>
            <a:ext cx="7875641" cy="3039927"/>
          </a:xfrm>
          <a:prstGeom prst="rect">
            <a:avLst/>
          </a:prstGeom>
          <a:ln w="3175">
            <a:miter lim="400000"/>
          </a:ln>
        </p:spPr>
      </p:pic>
      <p:pic>
        <p:nvPicPr>
          <p:cNvPr id="261" name="Captura de pantalla 2017-02-21 a las 23.41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69118" y="5723600"/>
            <a:ext cx="3594581" cy="303992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title"/>
          </p:nvPr>
        </p:nvSpPr>
        <p:spPr>
          <a:xfrm>
            <a:off x="726578" y="787400"/>
            <a:ext cx="11551643" cy="1371601"/>
          </a:xfrm>
          <a:prstGeom prst="rect">
            <a:avLst/>
          </a:prstGeom>
        </p:spPr>
        <p:txBody>
          <a:bodyPr/>
          <a:lstStyle>
            <a:lvl1pPr defTabSz="385572">
              <a:defRPr sz="4488"/>
            </a:lvl1pPr>
          </a:lstStyle>
          <a:p>
            <a:pPr/>
            <a:r>
              <a:t>Propiedades básicas para montar un grid</a:t>
            </a:r>
          </a:p>
        </p:txBody>
      </p:sp>
      <p:sp>
        <p:nvSpPr>
          <p:cNvPr id="264" name="Shape 264"/>
          <p:cNvSpPr/>
          <p:nvPr>
            <p:ph type="body" sz="half" idx="1"/>
          </p:nvPr>
        </p:nvSpPr>
        <p:spPr>
          <a:xfrm>
            <a:off x="841821" y="2633265"/>
            <a:ext cx="11551643" cy="3375225"/>
          </a:xfrm>
          <a:prstGeom prst="rect">
            <a:avLst/>
          </a:prstGeom>
        </p:spPr>
        <p:txBody>
          <a:bodyPr/>
          <a:lstStyle/>
          <a:p>
            <a:pPr marL="318532" indent="-318532" defTabSz="391414">
              <a:spcBef>
                <a:spcPts val="3000"/>
              </a:spcBef>
              <a:defRPr sz="2814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grid-column-start / grid-column-end / grid-row-start / grid-row-end:</a:t>
            </a:r>
            <a:r>
              <a:t> determina la posición inicial y final que toma un ítem en relación a las líneas del grid</a:t>
            </a:r>
          </a:p>
          <a:p>
            <a:pPr marL="318532" indent="-318532" defTabSz="391414">
              <a:spcBef>
                <a:spcPts val="3000"/>
              </a:spcBef>
              <a:defRPr sz="2814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grid-row / grid-column:</a:t>
            </a:r>
            <a:r>
              <a:t>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‘shorthand’</a:t>
            </a:r>
            <a:r>
              <a:t> para cada una de las parejas de propiedades anteriores</a:t>
            </a:r>
          </a:p>
        </p:txBody>
      </p:sp>
      <p:pic>
        <p:nvPicPr>
          <p:cNvPr id="265" name="Captura de pantalla 2017-02-21 a las 23.49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10203" y="6432546"/>
            <a:ext cx="3873724" cy="2735769"/>
          </a:xfrm>
          <a:prstGeom prst="rect">
            <a:avLst/>
          </a:prstGeom>
          <a:ln w="3175">
            <a:miter lim="400000"/>
          </a:ln>
        </p:spPr>
      </p:pic>
      <p:pic>
        <p:nvPicPr>
          <p:cNvPr id="266" name="Captura de pantalla 2017-02-21 a las 23.48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462" y="6432546"/>
            <a:ext cx="7216398" cy="273576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title"/>
          </p:nvPr>
        </p:nvSpPr>
        <p:spPr>
          <a:xfrm>
            <a:off x="726578" y="787400"/>
            <a:ext cx="11551643" cy="1371601"/>
          </a:xfrm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  <p:pic>
        <p:nvPicPr>
          <p:cNvPr id="26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9624" y="3517900"/>
            <a:ext cx="8905552" cy="502732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title"/>
          </p:nvPr>
        </p:nvSpPr>
        <p:spPr>
          <a:xfrm>
            <a:off x="726578" y="787400"/>
            <a:ext cx="11551643" cy="1371601"/>
          </a:xfrm>
          <a:prstGeom prst="rect">
            <a:avLst/>
          </a:prstGeom>
        </p:spPr>
        <p:txBody>
          <a:bodyPr/>
          <a:lstStyle/>
          <a:p>
            <a:pPr/>
            <a:r>
              <a:t>¿preguntas?</a:t>
            </a:r>
          </a:p>
        </p:txBody>
      </p:sp>
      <p:pic>
        <p:nvPicPr>
          <p:cNvPr id="27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5167" y="2273207"/>
            <a:ext cx="10494466" cy="5903138"/>
          </a:xfrm>
          <a:prstGeom prst="rect">
            <a:avLst/>
          </a:prstGeom>
          <a:ln w="3175">
            <a:miter lim="400000"/>
          </a:ln>
        </p:spPr>
      </p:pic>
      <p:sp>
        <p:nvSpPr>
          <p:cNvPr id="273" name="Shape 273"/>
          <p:cNvSpPr/>
          <p:nvPr/>
        </p:nvSpPr>
        <p:spPr>
          <a:xfrm>
            <a:off x="1739205" y="8524875"/>
            <a:ext cx="9526390" cy="5270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/>
            <a:r>
              <a:t>En el W3C y en CSSTricks viene todo muy bien explicadito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title"/>
          </p:nvPr>
        </p:nvSpPr>
        <p:spPr>
          <a:xfrm>
            <a:off x="3044824" y="1093520"/>
            <a:ext cx="6915152" cy="759360"/>
          </a:xfrm>
          <a:prstGeom prst="rect">
            <a:avLst/>
          </a:prstGeom>
        </p:spPr>
        <p:txBody>
          <a:bodyPr/>
          <a:lstStyle>
            <a:lvl1pPr defTabSz="414781">
              <a:defRPr sz="4828"/>
            </a:lvl1pPr>
          </a:lstStyle>
          <a:p>
            <a:pPr/>
            <a:r>
              <a:t>Enlaces</a:t>
            </a:r>
          </a:p>
        </p:txBody>
      </p:sp>
      <p:sp>
        <p:nvSpPr>
          <p:cNvPr id="276" name="Shape 276"/>
          <p:cNvSpPr/>
          <p:nvPr>
            <p:ph type="body" idx="1"/>
          </p:nvPr>
        </p:nvSpPr>
        <p:spPr>
          <a:xfrm>
            <a:off x="725040" y="2671266"/>
            <a:ext cx="11554720" cy="6145859"/>
          </a:xfrm>
          <a:prstGeom prst="rect">
            <a:avLst/>
          </a:prstGeom>
        </p:spPr>
        <p:txBody>
          <a:bodyPr/>
          <a:lstStyle/>
          <a:p>
            <a:pPr marL="462844" indent="-462844">
              <a:defRPr sz="3200"/>
            </a:pPr>
            <a:r>
              <a:t>W3C CR: </a:t>
            </a:r>
            <a:r>
              <a:rPr u="sng">
                <a:hlinkClick r:id="rId2" invalidUrl="" action="" tgtFrame="" tooltip="" history="1" highlightClick="0" endSnd="0"/>
              </a:rPr>
              <a:t>https://www.w3.org/TR/css-flexbox-1/</a:t>
            </a:r>
          </a:p>
          <a:p>
            <a:pPr marL="462844" indent="-462844">
              <a:defRPr sz="3200"/>
            </a:pPr>
            <a:r>
              <a:t>CSS Tricks: </a:t>
            </a:r>
            <a:r>
              <a:rPr u="sng">
                <a:hlinkClick r:id="rId3" invalidUrl="" action="" tgtFrame="" tooltip="" history="1" highlightClick="0" endSnd="0"/>
              </a:rPr>
              <a:t>https://css-tricks.com/snippets/css/a-guide-to-flexbox/</a:t>
            </a:r>
          </a:p>
          <a:p>
            <a:pPr marL="462844" indent="-462844">
              <a:defRPr sz="3200"/>
            </a:pPr>
            <a:r>
              <a:t>Egghead: </a:t>
            </a:r>
            <a:r>
              <a:rPr u="sng">
                <a:hlinkClick r:id="rId4" invalidUrl="" action="" tgtFrame="" tooltip="" history="1" highlightClick="0" endSnd="0"/>
              </a:rPr>
              <a:t>https://egghead.io/courses/flexbox-fundamentals</a:t>
            </a:r>
          </a:p>
          <a:p>
            <a:pPr marL="462844" indent="-462844">
              <a:defRPr sz="3200"/>
            </a:pPr>
            <a:r>
              <a:t>CodePen: </a:t>
            </a:r>
            <a:r>
              <a:rPr u="sng">
                <a:hlinkClick r:id="rId5" invalidUrl="" action="" tgtFrame="" tooltip="" history="1" highlightClick="0" endSnd="0"/>
              </a:rPr>
              <a:t>https://codepen.io/marcosDLCS/pen/mRKwvq</a:t>
            </a:r>
          </a:p>
          <a:p>
            <a:pPr marL="462844" indent="-462844">
              <a:defRPr sz="3200"/>
            </a:pPr>
            <a:r>
              <a:t>CodePen: </a:t>
            </a:r>
            <a:r>
              <a:rPr u="sng">
                <a:hlinkClick r:id="rId6" invalidUrl="" action="" tgtFrame="" tooltip="" history="1" highlightClick="0" endSnd="0"/>
              </a:rPr>
              <a:t>https://codepen.io/marcosDLCS/pen/apKLrM</a:t>
            </a:r>
          </a:p>
        </p:txBody>
      </p:sp>
      <p:sp>
        <p:nvSpPr>
          <p:cNvPr id="277" name="Shape 277"/>
          <p:cNvSpPr/>
          <p:nvPr/>
        </p:nvSpPr>
        <p:spPr>
          <a:xfrm>
            <a:off x="5838626" y="1855787"/>
            <a:ext cx="1327548" cy="5270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/>
            <a:r>
              <a:t>Flexbox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title"/>
          </p:nvPr>
        </p:nvSpPr>
        <p:spPr>
          <a:xfrm>
            <a:off x="3044824" y="1093520"/>
            <a:ext cx="6915152" cy="759360"/>
          </a:xfrm>
          <a:prstGeom prst="rect">
            <a:avLst/>
          </a:prstGeom>
        </p:spPr>
        <p:txBody>
          <a:bodyPr/>
          <a:lstStyle>
            <a:lvl1pPr defTabSz="414781">
              <a:defRPr sz="4828"/>
            </a:lvl1pPr>
          </a:lstStyle>
          <a:p>
            <a:pPr/>
            <a:r>
              <a:t>Enlaces</a:t>
            </a:r>
          </a:p>
        </p:txBody>
      </p:sp>
      <p:sp>
        <p:nvSpPr>
          <p:cNvPr id="280" name="Shape 280"/>
          <p:cNvSpPr/>
          <p:nvPr>
            <p:ph type="body" idx="1"/>
          </p:nvPr>
        </p:nvSpPr>
        <p:spPr>
          <a:xfrm>
            <a:off x="634726" y="2789535"/>
            <a:ext cx="11735348" cy="6279457"/>
          </a:xfrm>
          <a:prstGeom prst="rect">
            <a:avLst/>
          </a:prstGeom>
        </p:spPr>
        <p:txBody>
          <a:bodyPr/>
          <a:lstStyle/>
          <a:p>
            <a:pPr marL="398046" indent="-398046" defTabSz="502412">
              <a:spcBef>
                <a:spcPts val="3900"/>
              </a:spcBef>
              <a:defRPr sz="2752"/>
            </a:pPr>
            <a:r>
              <a:t>W3C CR: </a:t>
            </a:r>
            <a:r>
              <a:rPr u="sng">
                <a:hlinkClick r:id="rId2" invalidUrl="" action="" tgtFrame="" tooltip="" history="1" highlightClick="0" endSnd="0"/>
              </a:rPr>
              <a:t>https://www.w3.org/TR/css-grid-1/</a:t>
            </a:r>
          </a:p>
          <a:p>
            <a:pPr marL="398046" indent="-398046" defTabSz="502412">
              <a:spcBef>
                <a:spcPts val="3900"/>
              </a:spcBef>
              <a:defRPr sz="2752"/>
            </a:pPr>
            <a:r>
              <a:t>CSS Tricks: </a:t>
            </a:r>
            <a:r>
              <a:rPr u="sng">
                <a:hlinkClick r:id="rId3" invalidUrl="" action="" tgtFrame="" tooltip="" history="1" highlightClick="0" endSnd="0"/>
              </a:rPr>
              <a:t>https://css-tricks.com/snippets/css/complete-guide-grid/</a:t>
            </a:r>
          </a:p>
          <a:p>
            <a:pPr marL="398046" indent="-398046" defTabSz="502412">
              <a:spcBef>
                <a:spcPts val="3900"/>
              </a:spcBef>
              <a:defRPr sz="2752"/>
            </a:pPr>
            <a:r>
              <a:t>Google Developers: </a:t>
            </a:r>
            <a:r>
              <a:rPr u="sng">
                <a:hlinkClick r:id="rId4" invalidUrl="" action="" tgtFrame="" tooltip="" history="1" highlightClick="0" endSnd="0"/>
              </a:rPr>
              <a:t>https://developers.google.com/web/updates/2017/01/css-grid</a:t>
            </a:r>
          </a:p>
          <a:p>
            <a:pPr marL="398046" indent="-398046" defTabSz="502412">
              <a:spcBef>
                <a:spcPts val="3900"/>
              </a:spcBef>
              <a:defRPr sz="2752"/>
            </a:pPr>
            <a:r>
              <a:t>Codemotion 2016: </a:t>
            </a:r>
            <a:r>
              <a:rPr u="sng">
                <a:hlinkClick r:id="rId5" invalidUrl="" action="" tgtFrame="" tooltip="" history="1" highlightClick="0" endSnd="0"/>
              </a:rPr>
              <a:t>https://www.youtube.com/watch?v=gUqYlBOUz8M</a:t>
            </a:r>
          </a:p>
          <a:p>
            <a:pPr marL="398046" indent="-398046" defTabSz="502412">
              <a:spcBef>
                <a:spcPts val="3900"/>
              </a:spcBef>
              <a:defRPr sz="2752"/>
            </a:pPr>
            <a:r>
              <a:t>CodePen: </a:t>
            </a:r>
            <a:r>
              <a:rPr u="sng">
                <a:hlinkClick r:id="rId6" invalidUrl="" action="" tgtFrame="" tooltip="" history="1" highlightClick="0" endSnd="0"/>
              </a:rPr>
              <a:t>https://codepen.io/marcosDLCS/pen/vgoQoK</a:t>
            </a:r>
          </a:p>
          <a:p>
            <a:pPr marL="398046" indent="-398046" defTabSz="502412">
              <a:spcBef>
                <a:spcPts val="3900"/>
              </a:spcBef>
              <a:defRPr sz="2752"/>
            </a:pPr>
            <a:r>
              <a:t>CodePen: </a:t>
            </a:r>
            <a:r>
              <a:rPr u="sng">
                <a:hlinkClick r:id="rId7" invalidUrl="" action="" tgtFrame="" tooltip="" history="1" highlightClick="0" endSnd="0"/>
              </a:rPr>
              <a:t>https://codepen.io/marcosDLCS/pen/pRMQMZ</a:t>
            </a:r>
          </a:p>
        </p:txBody>
      </p:sp>
      <p:sp>
        <p:nvSpPr>
          <p:cNvPr id="281" name="Shape 281"/>
          <p:cNvSpPr/>
          <p:nvPr/>
        </p:nvSpPr>
        <p:spPr>
          <a:xfrm>
            <a:off x="6106814" y="1906587"/>
            <a:ext cx="791172" cy="5270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/>
            <a:r>
              <a:t>Grid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title"/>
          </p:nvPr>
        </p:nvSpPr>
        <p:spPr>
          <a:xfrm>
            <a:off x="3044824" y="1093520"/>
            <a:ext cx="6915152" cy="759360"/>
          </a:xfrm>
          <a:prstGeom prst="rect">
            <a:avLst/>
          </a:prstGeom>
        </p:spPr>
        <p:txBody>
          <a:bodyPr/>
          <a:lstStyle>
            <a:lvl1pPr defTabSz="414781">
              <a:defRPr sz="4828"/>
            </a:lvl1pPr>
          </a:lstStyle>
          <a:p>
            <a:pPr/>
            <a:r>
              <a:t>Enlaces</a:t>
            </a:r>
          </a:p>
        </p:txBody>
      </p:sp>
      <p:sp>
        <p:nvSpPr>
          <p:cNvPr id="284" name="Shape 284"/>
          <p:cNvSpPr/>
          <p:nvPr>
            <p:ph type="body" sz="quarter" idx="1"/>
          </p:nvPr>
        </p:nvSpPr>
        <p:spPr>
          <a:xfrm>
            <a:off x="634726" y="2789535"/>
            <a:ext cx="11735348" cy="1102619"/>
          </a:xfrm>
          <a:prstGeom prst="rect">
            <a:avLst/>
          </a:prstGeom>
        </p:spPr>
        <p:txBody>
          <a:bodyPr/>
          <a:lstStyle/>
          <a:p>
            <a:pPr marL="462844" indent="-462844">
              <a:defRPr sz="3200"/>
            </a:pPr>
            <a:r>
              <a:t>GitHub repo: </a:t>
            </a:r>
            <a:r>
              <a:rPr u="sng">
                <a:hlinkClick r:id="rId2" invalidUrl="" action="" tgtFrame="" tooltip="" history="1" highlightClick="0" endSnd="0"/>
              </a:rPr>
              <a:t>https://github.com/marcosDLCS/css-flexbox-grid-course</a:t>
            </a:r>
          </a:p>
        </p:txBody>
      </p:sp>
      <p:grpSp>
        <p:nvGrpSpPr>
          <p:cNvPr id="287" name="Group 287"/>
          <p:cNvGrpSpPr/>
          <p:nvPr/>
        </p:nvGrpSpPr>
        <p:grpSpPr>
          <a:xfrm>
            <a:off x="2940377" y="4035912"/>
            <a:ext cx="7124046" cy="5477957"/>
            <a:chOff x="0" y="0"/>
            <a:chExt cx="7124045" cy="5477955"/>
          </a:xfrm>
        </p:grpSpPr>
        <p:pic>
          <p:nvPicPr>
            <p:cNvPr id="286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500" y="203200"/>
              <a:ext cx="6743046" cy="508425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5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124046" cy="547795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Gracias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xfrm>
            <a:off x="1118145" y="787399"/>
            <a:ext cx="10768510" cy="1371602"/>
          </a:xfrm>
          <a:prstGeom prst="rect">
            <a:avLst/>
          </a:prstGeom>
        </p:spPr>
        <p:txBody>
          <a:bodyPr/>
          <a:lstStyle>
            <a:lvl1pPr defTabSz="572516">
              <a:defRPr sz="6664"/>
            </a:lvl1pPr>
          </a:lstStyle>
          <a:p>
            <a:pPr/>
            <a:r>
              <a:t>Lo primero es lo primero</a:t>
            </a:r>
          </a:p>
        </p:txBody>
      </p:sp>
      <p:pic>
        <p:nvPicPr>
          <p:cNvPr id="132" name="Captura de pantalla 2017-02-05 a las 19.41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8145" y="3049317"/>
            <a:ext cx="10768510" cy="3604960"/>
          </a:xfrm>
          <a:prstGeom prst="rect">
            <a:avLst/>
          </a:prstGeom>
          <a:ln w="3175">
            <a:miter lim="400000"/>
          </a:ln>
        </p:spPr>
      </p:pic>
      <p:sp>
        <p:nvSpPr>
          <p:cNvPr id="133" name="Shape 133"/>
          <p:cNvSpPr/>
          <p:nvPr/>
        </p:nvSpPr>
        <p:spPr>
          <a:xfrm>
            <a:off x="4962921" y="7544593"/>
            <a:ext cx="3078958" cy="5270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http://caniuse.com/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3" grpId="2"/>
      <p:bldP build="whole" bldLvl="1" animBg="1" rev="0" advAuto="0" spid="13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e_logo_demoni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8662" y="2886102"/>
            <a:ext cx="5307472" cy="4814862"/>
          </a:xfrm>
          <a:prstGeom prst="rect">
            <a:avLst/>
          </a:prstGeom>
          <a:ln w="3175">
            <a:miter lim="400000"/>
          </a:ln>
        </p:spPr>
      </p:pic>
      <p:pic>
        <p:nvPicPr>
          <p:cNvPr id="13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686" y="5632639"/>
            <a:ext cx="12503424" cy="465282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xfrm>
            <a:off x="3044824" y="3289299"/>
            <a:ext cx="6915152" cy="1821658"/>
          </a:xfrm>
          <a:prstGeom prst="rect">
            <a:avLst/>
          </a:prstGeom>
        </p:spPr>
        <p:txBody>
          <a:bodyPr/>
          <a:lstStyle>
            <a:lvl1pPr defTabSz="408940">
              <a:defRPr sz="6020"/>
            </a:lvl1pPr>
          </a:lstStyle>
          <a:p>
            <a:pPr/>
            <a:r>
              <a:t>Flexbox</a:t>
            </a:r>
          </a:p>
        </p:txBody>
      </p:sp>
      <p:sp>
        <p:nvSpPr>
          <p:cNvPr id="139" name="Shape 139"/>
          <p:cNvSpPr/>
          <p:nvPr/>
        </p:nvSpPr>
        <p:spPr>
          <a:xfrm>
            <a:off x="2233352" y="4437062"/>
            <a:ext cx="8538097" cy="12763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 sz="4200"/>
            </a:pPr>
            <a:r>
              <a:t>aka</a:t>
            </a:r>
          </a:p>
          <a:p>
            <a:pPr>
              <a:defRPr sz="4200"/>
            </a:pPr>
            <a:r>
              <a:t>CSS Flexible Box Layout Module Level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/>
          </p:nvPr>
        </p:nvSpPr>
        <p:spPr>
          <a:xfrm>
            <a:off x="3044824" y="787400"/>
            <a:ext cx="6915152" cy="1371601"/>
          </a:xfrm>
          <a:prstGeom prst="rect">
            <a:avLst/>
          </a:prstGeom>
        </p:spPr>
        <p:txBody>
          <a:bodyPr/>
          <a:lstStyle/>
          <a:p>
            <a:pPr/>
            <a:r>
              <a:t>¿POR Qué?</a:t>
            </a:r>
          </a:p>
        </p:txBody>
      </p:sp>
      <p:pic>
        <p:nvPicPr>
          <p:cNvPr id="142" name="egghead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2403" y="6135000"/>
            <a:ext cx="2638575" cy="2734088"/>
          </a:xfrm>
          <a:prstGeom prst="rect">
            <a:avLst/>
          </a:prstGeom>
          <a:ln w="3175">
            <a:miter lim="400000"/>
          </a:ln>
        </p:spPr>
      </p:pic>
      <p:pic>
        <p:nvPicPr>
          <p:cNvPr id="143" name="primefaces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3271" y="3371048"/>
            <a:ext cx="4689231" cy="1371601"/>
          </a:xfrm>
          <a:prstGeom prst="rect">
            <a:avLst/>
          </a:prstGeom>
          <a:ln w="3175">
            <a:miter lim="400000"/>
          </a:ln>
        </p:spPr>
      </p:pic>
      <p:pic>
        <p:nvPicPr>
          <p:cNvPr id="144" name="Captura de pantalla 2017-02-20 a las 18.23.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10947" y="2347203"/>
            <a:ext cx="6709175" cy="3419290"/>
          </a:xfrm>
          <a:prstGeom prst="rect">
            <a:avLst/>
          </a:prstGeom>
          <a:ln w="3175">
            <a:miter lim="400000"/>
          </a:ln>
        </p:spPr>
      </p:pic>
      <p:pic>
        <p:nvPicPr>
          <p:cNvPr id="145" name="csstricks_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04700" y="6816244"/>
            <a:ext cx="3705498" cy="13716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3" grpId="1"/>
      <p:bldP build="whole" bldLvl="1" animBg="1" rev="0" advAuto="0" spid="145" grpId="4"/>
      <p:bldP build="whole" bldLvl="1" animBg="1" rev="0" advAuto="0" spid="144" grpId="2"/>
      <p:bldP build="whole" bldLvl="1" animBg="1" rev="0" advAuto="0" spid="142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xfrm>
            <a:off x="3044824" y="787400"/>
            <a:ext cx="6915152" cy="1371601"/>
          </a:xfrm>
          <a:prstGeom prst="rect">
            <a:avLst/>
          </a:prstGeom>
        </p:spPr>
        <p:txBody>
          <a:bodyPr/>
          <a:lstStyle>
            <a:lvl1pPr defTabSz="566674">
              <a:defRPr sz="6596"/>
            </a:lvl1pPr>
          </a:lstStyle>
          <a:p>
            <a:pPr/>
            <a:r>
              <a:t>¿Qué es flexbox?</a:t>
            </a:r>
          </a:p>
        </p:txBody>
      </p:sp>
      <p:sp>
        <p:nvSpPr>
          <p:cNvPr id="148" name="Shape 148"/>
          <p:cNvSpPr/>
          <p:nvPr/>
        </p:nvSpPr>
        <p:spPr>
          <a:xfrm>
            <a:off x="679374" y="2917825"/>
            <a:ext cx="11646053" cy="52641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>
            <a:spAutoFit/>
          </a:bodyPr>
          <a:lstStyle/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‘Nuevo’ modo de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layout</a:t>
            </a:r>
            <a:r>
              <a:t> para nuestras páginas web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Ofrece la posibilidad al contenedor de alterar el orden de sus elementos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Permite gestionar el espacio libre y cómo los elementos lo ocupan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Es agnóstico a la dirección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Uno de los mejores amigos de los diseños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responsive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xfrm>
            <a:off x="850850" y="614373"/>
            <a:ext cx="11303101" cy="1717654"/>
          </a:xfrm>
          <a:prstGeom prst="rect">
            <a:avLst/>
          </a:prstGeom>
        </p:spPr>
        <p:txBody>
          <a:bodyPr/>
          <a:lstStyle>
            <a:lvl1pPr defTabSz="537463">
              <a:defRPr sz="6256"/>
            </a:lvl1pPr>
          </a:lstStyle>
          <a:p>
            <a:pPr/>
            <a:r>
              <a:t>pero…¿es realmente nuevo?</a:t>
            </a:r>
          </a:p>
        </p:txBody>
      </p:sp>
      <p:sp>
        <p:nvSpPr>
          <p:cNvPr id="151" name="Shape 151"/>
          <p:cNvSpPr/>
          <p:nvPr>
            <p:ph type="body" sz="half" idx="1"/>
          </p:nvPr>
        </p:nvSpPr>
        <p:spPr>
          <a:xfrm>
            <a:off x="961826" y="2509043"/>
            <a:ext cx="11297693" cy="249711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3900"/>
            </a:pPr>
            <a:r>
              <a:t>NO</a:t>
            </a:r>
          </a:p>
          <a:p>
            <a:pPr>
              <a:lnSpc>
                <a:spcPct val="100000"/>
              </a:lnSpc>
              <a:defRPr sz="3900"/>
            </a:pPr>
            <a:r>
              <a:t>La especificación ha ido evolucionando (mucho) con el paso de los años</a:t>
            </a:r>
          </a:p>
        </p:txBody>
      </p:sp>
      <p:pic>
        <p:nvPicPr>
          <p:cNvPr id="152" name="Captura de pantalla 2017-02-20 a las 19.01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0924" y="5945176"/>
            <a:ext cx="5371394" cy="3118140"/>
          </a:xfrm>
          <a:prstGeom prst="rect">
            <a:avLst/>
          </a:prstGeom>
          <a:ln w="3175">
            <a:miter lim="400000"/>
          </a:ln>
        </p:spPr>
      </p:pic>
      <p:sp>
        <p:nvSpPr>
          <p:cNvPr id="153" name="Shape 153"/>
          <p:cNvSpPr/>
          <p:nvPr/>
        </p:nvSpPr>
        <p:spPr>
          <a:xfrm>
            <a:off x="8801893" y="6172200"/>
            <a:ext cx="882651" cy="5270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/>
            <a:r>
              <a:t>2016</a:t>
            </a:r>
          </a:p>
        </p:txBody>
      </p:sp>
      <p:sp>
        <p:nvSpPr>
          <p:cNvPr id="154" name="Shape 154"/>
          <p:cNvSpPr/>
          <p:nvPr/>
        </p:nvSpPr>
        <p:spPr>
          <a:xfrm>
            <a:off x="8480028" y="8573293"/>
            <a:ext cx="1526382" cy="5397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¡¡2009!!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1" grpId="1"/>
      <p:bldP build="whole" bldLvl="1" animBg="1" rev="0" advAuto="0" spid="154" grpId="4"/>
      <p:bldP build="whole" bldLvl="1" animBg="1" rev="0" advAuto="0" spid="152" grpId="2"/>
      <p:bldP build="whole" bldLvl="1" animBg="1" rev="0" advAuto="0" spid="153" grpId="3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8575" tIns="28575" rIns="28575" bIns="28575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8575" tIns="28575" rIns="28575" bIns="28575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8575" tIns="28575" rIns="28575" bIns="28575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8575" tIns="28575" rIns="28575" bIns="28575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